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5.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diagrams/colors5.xml" ContentType="application/vnd.openxmlformats-officedocument.drawingml.diagramColors+xml"/>
  <Override PartName="/ppt/diagrams/drawing5.xml" ContentType="application/vnd.ms-office.drawingml.diagramDrawing+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quickStyle3.xml" ContentType="application/vnd.openxmlformats-officedocument.drawingml.diagramStyle+xml"/>
  <Override PartName="/ppt/diagrams/quickStyle2.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colors2.xml" ContentType="application/vnd.openxmlformats-officedocument.drawingml.diagramColors+xml"/>
  <Override PartName="/ppt/diagrams/drawing2.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2.xml" ContentType="application/vnd.openxmlformats-officedocument.drawingml.diagramLayout+xml"/>
  <Override PartName="/ppt/diagrams/layout3.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8"/>
  </p:notesMasterIdLst>
  <p:sldIdLst>
    <p:sldId id="1138" r:id="rId2"/>
    <p:sldId id="1150" r:id="rId3"/>
    <p:sldId id="1143" r:id="rId4"/>
    <p:sldId id="1145" r:id="rId5"/>
    <p:sldId id="1142" r:id="rId6"/>
    <p:sldId id="1115" r:id="rId7"/>
    <p:sldId id="1118" r:id="rId8"/>
    <p:sldId id="1135" r:id="rId9"/>
    <p:sldId id="1144" r:id="rId10"/>
    <p:sldId id="1146" r:id="rId11"/>
    <p:sldId id="1147" r:id="rId12"/>
    <p:sldId id="1148" r:id="rId13"/>
    <p:sldId id="1149" r:id="rId14"/>
    <p:sldId id="1141" r:id="rId15"/>
    <p:sldId id="1151" r:id="rId16"/>
    <p:sldId id="11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013" autoAdjust="0"/>
  </p:normalViewPr>
  <p:slideViewPr>
    <p:cSldViewPr snapToGrid="0">
      <p:cViewPr varScale="1">
        <p:scale>
          <a:sx n="54" d="100"/>
          <a:sy n="54" d="100"/>
        </p:scale>
        <p:origin x="181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2F1D51-2B5B-44DB-9D12-F5FAA63D1B2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2D681F9-B782-4D89-AF1A-1D397F3F58F6}">
      <dgm:prSet/>
      <dgm:spPr/>
      <dgm:t>
        <a:bodyPr/>
        <a:lstStyle/>
        <a:p>
          <a:r>
            <a:rPr lang="en-US"/>
            <a:t>9:00am- Welcome and Introductions</a:t>
          </a:r>
        </a:p>
      </dgm:t>
    </dgm:pt>
    <dgm:pt modelId="{B6F54ED4-6A8D-4BDC-B048-0E79C2856E3E}" type="parTrans" cxnId="{90ED7373-F8E4-413E-AD86-2A2E0BA9F51B}">
      <dgm:prSet/>
      <dgm:spPr/>
      <dgm:t>
        <a:bodyPr/>
        <a:lstStyle/>
        <a:p>
          <a:endParaRPr lang="en-US"/>
        </a:p>
      </dgm:t>
    </dgm:pt>
    <dgm:pt modelId="{03C1B4EA-0CFB-4E80-BC6A-E9DC4F754EAC}" type="sibTrans" cxnId="{90ED7373-F8E4-413E-AD86-2A2E0BA9F51B}">
      <dgm:prSet/>
      <dgm:spPr/>
      <dgm:t>
        <a:bodyPr/>
        <a:lstStyle/>
        <a:p>
          <a:endParaRPr lang="en-US"/>
        </a:p>
      </dgm:t>
    </dgm:pt>
    <dgm:pt modelId="{4DDE11ED-DD44-40E6-BFAB-D49E1C80AE29}">
      <dgm:prSet/>
      <dgm:spPr/>
      <dgm:t>
        <a:bodyPr/>
        <a:lstStyle/>
        <a:p>
          <a:r>
            <a:rPr lang="en-US"/>
            <a:t>9:05am- Mission Moment</a:t>
          </a:r>
        </a:p>
      </dgm:t>
    </dgm:pt>
    <dgm:pt modelId="{09A07876-3943-42DF-A73C-5DCD0E4687FD}" type="parTrans" cxnId="{DA2F684A-66B1-4B9A-AA5C-9D43E61B7AB2}">
      <dgm:prSet/>
      <dgm:spPr/>
      <dgm:t>
        <a:bodyPr/>
        <a:lstStyle/>
        <a:p>
          <a:endParaRPr lang="en-US"/>
        </a:p>
      </dgm:t>
    </dgm:pt>
    <dgm:pt modelId="{6059B106-157A-4CF7-BF0B-F9BB5E8132D1}" type="sibTrans" cxnId="{DA2F684A-66B1-4B9A-AA5C-9D43E61B7AB2}">
      <dgm:prSet/>
      <dgm:spPr/>
      <dgm:t>
        <a:bodyPr/>
        <a:lstStyle/>
        <a:p>
          <a:endParaRPr lang="en-US"/>
        </a:p>
      </dgm:t>
    </dgm:pt>
    <dgm:pt modelId="{E0B1A96E-7505-448C-922A-D3BED17C3937}">
      <dgm:prSet/>
      <dgm:spPr/>
      <dgm:t>
        <a:bodyPr/>
        <a:lstStyle/>
        <a:p>
          <a:r>
            <a:rPr lang="en-US"/>
            <a:t>9:10am- NJ Integrated Care for Kids Overview and Q&amp;A</a:t>
          </a:r>
        </a:p>
      </dgm:t>
    </dgm:pt>
    <dgm:pt modelId="{98555AB5-5A3D-40C0-B74A-5E7824CE963B}" type="parTrans" cxnId="{1AC0D884-4CD4-432A-A945-81FD9C5FB78A}">
      <dgm:prSet/>
      <dgm:spPr/>
      <dgm:t>
        <a:bodyPr/>
        <a:lstStyle/>
        <a:p>
          <a:endParaRPr lang="en-US"/>
        </a:p>
      </dgm:t>
    </dgm:pt>
    <dgm:pt modelId="{A170182D-40D6-4985-B310-DC8A27CC2424}" type="sibTrans" cxnId="{1AC0D884-4CD4-432A-A945-81FD9C5FB78A}">
      <dgm:prSet/>
      <dgm:spPr/>
      <dgm:t>
        <a:bodyPr/>
        <a:lstStyle/>
        <a:p>
          <a:endParaRPr lang="en-US"/>
        </a:p>
      </dgm:t>
    </dgm:pt>
    <dgm:pt modelId="{2995317A-79B6-4FFE-BCD3-F4801B118704}">
      <dgm:prSet/>
      <dgm:spPr/>
      <dgm:t>
        <a:bodyPr/>
        <a:lstStyle/>
        <a:p>
          <a:r>
            <a:rPr lang="en-US"/>
            <a:t>9:45am- Review of Partnership Council Charter</a:t>
          </a:r>
        </a:p>
      </dgm:t>
    </dgm:pt>
    <dgm:pt modelId="{8184A0D6-77DE-43D3-935C-0B299872C20E}" type="parTrans" cxnId="{7D7E9D2A-E74C-4DFC-A742-4931935BDCCD}">
      <dgm:prSet/>
      <dgm:spPr/>
      <dgm:t>
        <a:bodyPr/>
        <a:lstStyle/>
        <a:p>
          <a:endParaRPr lang="en-US"/>
        </a:p>
      </dgm:t>
    </dgm:pt>
    <dgm:pt modelId="{FE09E366-2F0D-4082-AF27-ABBF1C84D4CB}" type="sibTrans" cxnId="{7D7E9D2A-E74C-4DFC-A742-4931935BDCCD}">
      <dgm:prSet/>
      <dgm:spPr/>
      <dgm:t>
        <a:bodyPr/>
        <a:lstStyle/>
        <a:p>
          <a:endParaRPr lang="en-US"/>
        </a:p>
      </dgm:t>
    </dgm:pt>
    <dgm:pt modelId="{1AD3E7A7-C5F6-414A-A9F6-C4AB87CC7A78}">
      <dgm:prSet/>
      <dgm:spPr/>
      <dgm:t>
        <a:bodyPr/>
        <a:lstStyle/>
        <a:p>
          <a:r>
            <a:rPr lang="en-US"/>
            <a:t>9:55am- Wrap up and Next Steps</a:t>
          </a:r>
        </a:p>
      </dgm:t>
    </dgm:pt>
    <dgm:pt modelId="{720ABCD2-1860-480C-8269-735AACC8F886}" type="parTrans" cxnId="{B9971C66-CA79-453F-90EB-25619923970C}">
      <dgm:prSet/>
      <dgm:spPr/>
      <dgm:t>
        <a:bodyPr/>
        <a:lstStyle/>
        <a:p>
          <a:endParaRPr lang="en-US"/>
        </a:p>
      </dgm:t>
    </dgm:pt>
    <dgm:pt modelId="{00EFF9AE-4BFD-4755-B7D6-252D41431ED3}" type="sibTrans" cxnId="{B9971C66-CA79-453F-90EB-25619923970C}">
      <dgm:prSet/>
      <dgm:spPr/>
      <dgm:t>
        <a:bodyPr/>
        <a:lstStyle/>
        <a:p>
          <a:endParaRPr lang="en-US"/>
        </a:p>
      </dgm:t>
    </dgm:pt>
    <dgm:pt modelId="{21AD55DF-1753-489D-8D00-7246F35AE0F3}" type="pres">
      <dgm:prSet presAssocID="{592F1D51-2B5B-44DB-9D12-F5FAA63D1B2B}" presName="vert0" presStyleCnt="0">
        <dgm:presLayoutVars>
          <dgm:dir/>
          <dgm:animOne val="branch"/>
          <dgm:animLvl val="lvl"/>
        </dgm:presLayoutVars>
      </dgm:prSet>
      <dgm:spPr/>
    </dgm:pt>
    <dgm:pt modelId="{C6B6ED7D-A201-44E9-B1E7-221AB6C04B03}" type="pres">
      <dgm:prSet presAssocID="{12D681F9-B782-4D89-AF1A-1D397F3F58F6}" presName="thickLine" presStyleLbl="alignNode1" presStyleIdx="0" presStyleCnt="5"/>
      <dgm:spPr/>
    </dgm:pt>
    <dgm:pt modelId="{05A0F184-0BDF-4CF4-95F1-651F3A80DA24}" type="pres">
      <dgm:prSet presAssocID="{12D681F9-B782-4D89-AF1A-1D397F3F58F6}" presName="horz1" presStyleCnt="0"/>
      <dgm:spPr/>
    </dgm:pt>
    <dgm:pt modelId="{16157B38-D9ED-4700-AEF4-6FC1E3182649}" type="pres">
      <dgm:prSet presAssocID="{12D681F9-B782-4D89-AF1A-1D397F3F58F6}" presName="tx1" presStyleLbl="revTx" presStyleIdx="0" presStyleCnt="5"/>
      <dgm:spPr/>
    </dgm:pt>
    <dgm:pt modelId="{00DF9C1D-290D-4D3F-A044-E97B58B4AA0E}" type="pres">
      <dgm:prSet presAssocID="{12D681F9-B782-4D89-AF1A-1D397F3F58F6}" presName="vert1" presStyleCnt="0"/>
      <dgm:spPr/>
    </dgm:pt>
    <dgm:pt modelId="{B3EF35AC-A71C-4EE6-888B-123CE6BE890F}" type="pres">
      <dgm:prSet presAssocID="{4DDE11ED-DD44-40E6-BFAB-D49E1C80AE29}" presName="thickLine" presStyleLbl="alignNode1" presStyleIdx="1" presStyleCnt="5"/>
      <dgm:spPr/>
    </dgm:pt>
    <dgm:pt modelId="{484E0CEB-370C-4085-A73A-6B2542F7A273}" type="pres">
      <dgm:prSet presAssocID="{4DDE11ED-DD44-40E6-BFAB-D49E1C80AE29}" presName="horz1" presStyleCnt="0"/>
      <dgm:spPr/>
    </dgm:pt>
    <dgm:pt modelId="{A10C3CA4-D104-45E0-9829-318FFAAC6033}" type="pres">
      <dgm:prSet presAssocID="{4DDE11ED-DD44-40E6-BFAB-D49E1C80AE29}" presName="tx1" presStyleLbl="revTx" presStyleIdx="1" presStyleCnt="5"/>
      <dgm:spPr/>
    </dgm:pt>
    <dgm:pt modelId="{BA5CC8EA-F49D-4B90-BC2F-1907821F3372}" type="pres">
      <dgm:prSet presAssocID="{4DDE11ED-DD44-40E6-BFAB-D49E1C80AE29}" presName="vert1" presStyleCnt="0"/>
      <dgm:spPr/>
    </dgm:pt>
    <dgm:pt modelId="{40AF391F-63B5-4438-BDF7-D96C8B55298C}" type="pres">
      <dgm:prSet presAssocID="{E0B1A96E-7505-448C-922A-D3BED17C3937}" presName="thickLine" presStyleLbl="alignNode1" presStyleIdx="2" presStyleCnt="5"/>
      <dgm:spPr/>
    </dgm:pt>
    <dgm:pt modelId="{65CF3FD2-3E0B-4C0C-AA77-1018CC915DA6}" type="pres">
      <dgm:prSet presAssocID="{E0B1A96E-7505-448C-922A-D3BED17C3937}" presName="horz1" presStyleCnt="0"/>
      <dgm:spPr/>
    </dgm:pt>
    <dgm:pt modelId="{103A6FC2-8C86-4123-8016-D7DB1B81EEB3}" type="pres">
      <dgm:prSet presAssocID="{E0B1A96E-7505-448C-922A-D3BED17C3937}" presName="tx1" presStyleLbl="revTx" presStyleIdx="2" presStyleCnt="5"/>
      <dgm:spPr/>
    </dgm:pt>
    <dgm:pt modelId="{C67E7A8E-52D1-4C66-8583-FF196635BDFA}" type="pres">
      <dgm:prSet presAssocID="{E0B1A96E-7505-448C-922A-D3BED17C3937}" presName="vert1" presStyleCnt="0"/>
      <dgm:spPr/>
    </dgm:pt>
    <dgm:pt modelId="{B9C8D899-09EF-42E7-AB27-64FE5DD3E8D3}" type="pres">
      <dgm:prSet presAssocID="{2995317A-79B6-4FFE-BCD3-F4801B118704}" presName="thickLine" presStyleLbl="alignNode1" presStyleIdx="3" presStyleCnt="5"/>
      <dgm:spPr/>
    </dgm:pt>
    <dgm:pt modelId="{93B1FB93-64E0-4226-A789-58BF0882972C}" type="pres">
      <dgm:prSet presAssocID="{2995317A-79B6-4FFE-BCD3-F4801B118704}" presName="horz1" presStyleCnt="0"/>
      <dgm:spPr/>
    </dgm:pt>
    <dgm:pt modelId="{30BED88B-8356-4878-A2E3-1AF48E79F695}" type="pres">
      <dgm:prSet presAssocID="{2995317A-79B6-4FFE-BCD3-F4801B118704}" presName="tx1" presStyleLbl="revTx" presStyleIdx="3" presStyleCnt="5"/>
      <dgm:spPr/>
    </dgm:pt>
    <dgm:pt modelId="{3E820CCC-7AEA-45B4-8656-32CACC0CC1FB}" type="pres">
      <dgm:prSet presAssocID="{2995317A-79B6-4FFE-BCD3-F4801B118704}" presName="vert1" presStyleCnt="0"/>
      <dgm:spPr/>
    </dgm:pt>
    <dgm:pt modelId="{BE945457-D85C-40D4-877C-991A5B69C18E}" type="pres">
      <dgm:prSet presAssocID="{1AD3E7A7-C5F6-414A-A9F6-C4AB87CC7A78}" presName="thickLine" presStyleLbl="alignNode1" presStyleIdx="4" presStyleCnt="5"/>
      <dgm:spPr/>
    </dgm:pt>
    <dgm:pt modelId="{3AF07166-948D-4019-9713-95BB43BFE782}" type="pres">
      <dgm:prSet presAssocID="{1AD3E7A7-C5F6-414A-A9F6-C4AB87CC7A78}" presName="horz1" presStyleCnt="0"/>
      <dgm:spPr/>
    </dgm:pt>
    <dgm:pt modelId="{04A2A1C7-49E6-4FC7-870A-31600E298B61}" type="pres">
      <dgm:prSet presAssocID="{1AD3E7A7-C5F6-414A-A9F6-C4AB87CC7A78}" presName="tx1" presStyleLbl="revTx" presStyleIdx="4" presStyleCnt="5"/>
      <dgm:spPr/>
    </dgm:pt>
    <dgm:pt modelId="{283F32B5-095A-4BAF-8A60-86DD706A8202}" type="pres">
      <dgm:prSet presAssocID="{1AD3E7A7-C5F6-414A-A9F6-C4AB87CC7A78}" presName="vert1" presStyleCnt="0"/>
      <dgm:spPr/>
    </dgm:pt>
  </dgm:ptLst>
  <dgm:cxnLst>
    <dgm:cxn modelId="{7D7E9D2A-E74C-4DFC-A742-4931935BDCCD}" srcId="{592F1D51-2B5B-44DB-9D12-F5FAA63D1B2B}" destId="{2995317A-79B6-4FFE-BCD3-F4801B118704}" srcOrd="3" destOrd="0" parTransId="{8184A0D6-77DE-43D3-935C-0B299872C20E}" sibTransId="{FE09E366-2F0D-4082-AF27-ABBF1C84D4CB}"/>
    <dgm:cxn modelId="{57768461-D29C-4B32-842A-E9334B8135F3}" type="presOf" srcId="{4DDE11ED-DD44-40E6-BFAB-D49E1C80AE29}" destId="{A10C3CA4-D104-45E0-9829-318FFAAC6033}" srcOrd="0" destOrd="0" presId="urn:microsoft.com/office/officeart/2008/layout/LinedList"/>
    <dgm:cxn modelId="{8D876D43-A783-49AB-87EC-770A5D1827D6}" type="presOf" srcId="{E0B1A96E-7505-448C-922A-D3BED17C3937}" destId="{103A6FC2-8C86-4123-8016-D7DB1B81EEB3}" srcOrd="0" destOrd="0" presId="urn:microsoft.com/office/officeart/2008/layout/LinedList"/>
    <dgm:cxn modelId="{ED510E65-4801-4B5D-A324-86E86F442D7E}" type="presOf" srcId="{2995317A-79B6-4FFE-BCD3-F4801B118704}" destId="{30BED88B-8356-4878-A2E3-1AF48E79F695}" srcOrd="0" destOrd="0" presId="urn:microsoft.com/office/officeart/2008/layout/LinedList"/>
    <dgm:cxn modelId="{B9971C66-CA79-453F-90EB-25619923970C}" srcId="{592F1D51-2B5B-44DB-9D12-F5FAA63D1B2B}" destId="{1AD3E7A7-C5F6-414A-A9F6-C4AB87CC7A78}" srcOrd="4" destOrd="0" parTransId="{720ABCD2-1860-480C-8269-735AACC8F886}" sibTransId="{00EFF9AE-4BFD-4755-B7D6-252D41431ED3}"/>
    <dgm:cxn modelId="{DA2F684A-66B1-4B9A-AA5C-9D43E61B7AB2}" srcId="{592F1D51-2B5B-44DB-9D12-F5FAA63D1B2B}" destId="{4DDE11ED-DD44-40E6-BFAB-D49E1C80AE29}" srcOrd="1" destOrd="0" parTransId="{09A07876-3943-42DF-A73C-5DCD0E4687FD}" sibTransId="{6059B106-157A-4CF7-BF0B-F9BB5E8132D1}"/>
    <dgm:cxn modelId="{F6310570-2096-4BDE-BC2B-07372952A7E1}" type="presOf" srcId="{12D681F9-B782-4D89-AF1A-1D397F3F58F6}" destId="{16157B38-D9ED-4700-AEF4-6FC1E3182649}" srcOrd="0" destOrd="0" presId="urn:microsoft.com/office/officeart/2008/layout/LinedList"/>
    <dgm:cxn modelId="{90ED7373-F8E4-413E-AD86-2A2E0BA9F51B}" srcId="{592F1D51-2B5B-44DB-9D12-F5FAA63D1B2B}" destId="{12D681F9-B782-4D89-AF1A-1D397F3F58F6}" srcOrd="0" destOrd="0" parTransId="{B6F54ED4-6A8D-4BDC-B048-0E79C2856E3E}" sibTransId="{03C1B4EA-0CFB-4E80-BC6A-E9DC4F754EAC}"/>
    <dgm:cxn modelId="{1AC0D884-4CD4-432A-A945-81FD9C5FB78A}" srcId="{592F1D51-2B5B-44DB-9D12-F5FAA63D1B2B}" destId="{E0B1A96E-7505-448C-922A-D3BED17C3937}" srcOrd="2" destOrd="0" parTransId="{98555AB5-5A3D-40C0-B74A-5E7824CE963B}" sibTransId="{A170182D-40D6-4985-B310-DC8A27CC2424}"/>
    <dgm:cxn modelId="{197F6594-0FE1-42FD-B646-374E22931ACD}" type="presOf" srcId="{1AD3E7A7-C5F6-414A-A9F6-C4AB87CC7A78}" destId="{04A2A1C7-49E6-4FC7-870A-31600E298B61}" srcOrd="0" destOrd="0" presId="urn:microsoft.com/office/officeart/2008/layout/LinedList"/>
    <dgm:cxn modelId="{F231C9F3-34E8-488E-AD2E-8883620CB6CC}" type="presOf" srcId="{592F1D51-2B5B-44DB-9D12-F5FAA63D1B2B}" destId="{21AD55DF-1753-489D-8D00-7246F35AE0F3}" srcOrd="0" destOrd="0" presId="urn:microsoft.com/office/officeart/2008/layout/LinedList"/>
    <dgm:cxn modelId="{14D5A2B2-43A4-4420-9F19-65AC663A3758}" type="presParOf" srcId="{21AD55DF-1753-489D-8D00-7246F35AE0F3}" destId="{C6B6ED7D-A201-44E9-B1E7-221AB6C04B03}" srcOrd="0" destOrd="0" presId="urn:microsoft.com/office/officeart/2008/layout/LinedList"/>
    <dgm:cxn modelId="{E74B9E7F-7265-4960-86F1-AC37C745DD55}" type="presParOf" srcId="{21AD55DF-1753-489D-8D00-7246F35AE0F3}" destId="{05A0F184-0BDF-4CF4-95F1-651F3A80DA24}" srcOrd="1" destOrd="0" presId="urn:microsoft.com/office/officeart/2008/layout/LinedList"/>
    <dgm:cxn modelId="{34A63995-4229-42E2-87FA-3AD2518C6C45}" type="presParOf" srcId="{05A0F184-0BDF-4CF4-95F1-651F3A80DA24}" destId="{16157B38-D9ED-4700-AEF4-6FC1E3182649}" srcOrd="0" destOrd="0" presId="urn:microsoft.com/office/officeart/2008/layout/LinedList"/>
    <dgm:cxn modelId="{20729E59-4EAC-4002-BD5D-41A4EE54F052}" type="presParOf" srcId="{05A0F184-0BDF-4CF4-95F1-651F3A80DA24}" destId="{00DF9C1D-290D-4D3F-A044-E97B58B4AA0E}" srcOrd="1" destOrd="0" presId="urn:microsoft.com/office/officeart/2008/layout/LinedList"/>
    <dgm:cxn modelId="{62F32476-0A00-4888-B327-A01A7A87C9AE}" type="presParOf" srcId="{21AD55DF-1753-489D-8D00-7246F35AE0F3}" destId="{B3EF35AC-A71C-4EE6-888B-123CE6BE890F}" srcOrd="2" destOrd="0" presId="urn:microsoft.com/office/officeart/2008/layout/LinedList"/>
    <dgm:cxn modelId="{A801D473-AEB6-4E8A-84FA-EDB61E3E2220}" type="presParOf" srcId="{21AD55DF-1753-489D-8D00-7246F35AE0F3}" destId="{484E0CEB-370C-4085-A73A-6B2542F7A273}" srcOrd="3" destOrd="0" presId="urn:microsoft.com/office/officeart/2008/layout/LinedList"/>
    <dgm:cxn modelId="{AE404144-6355-4C5D-BFF3-D290149A4B2C}" type="presParOf" srcId="{484E0CEB-370C-4085-A73A-6B2542F7A273}" destId="{A10C3CA4-D104-45E0-9829-318FFAAC6033}" srcOrd="0" destOrd="0" presId="urn:microsoft.com/office/officeart/2008/layout/LinedList"/>
    <dgm:cxn modelId="{8DF2B443-7859-4CC3-BCB9-2C7C331B049C}" type="presParOf" srcId="{484E0CEB-370C-4085-A73A-6B2542F7A273}" destId="{BA5CC8EA-F49D-4B90-BC2F-1907821F3372}" srcOrd="1" destOrd="0" presId="urn:microsoft.com/office/officeart/2008/layout/LinedList"/>
    <dgm:cxn modelId="{374E9B25-A703-451A-B010-0AB29BF1733F}" type="presParOf" srcId="{21AD55DF-1753-489D-8D00-7246F35AE0F3}" destId="{40AF391F-63B5-4438-BDF7-D96C8B55298C}" srcOrd="4" destOrd="0" presId="urn:microsoft.com/office/officeart/2008/layout/LinedList"/>
    <dgm:cxn modelId="{3C846227-B66E-48C5-9D51-4CC702293482}" type="presParOf" srcId="{21AD55DF-1753-489D-8D00-7246F35AE0F3}" destId="{65CF3FD2-3E0B-4C0C-AA77-1018CC915DA6}" srcOrd="5" destOrd="0" presId="urn:microsoft.com/office/officeart/2008/layout/LinedList"/>
    <dgm:cxn modelId="{31B1B38D-9626-4DAD-B598-E8E3EE626B0A}" type="presParOf" srcId="{65CF3FD2-3E0B-4C0C-AA77-1018CC915DA6}" destId="{103A6FC2-8C86-4123-8016-D7DB1B81EEB3}" srcOrd="0" destOrd="0" presId="urn:microsoft.com/office/officeart/2008/layout/LinedList"/>
    <dgm:cxn modelId="{DE84FBB6-4A82-448E-A7ED-551BBF2F7849}" type="presParOf" srcId="{65CF3FD2-3E0B-4C0C-AA77-1018CC915DA6}" destId="{C67E7A8E-52D1-4C66-8583-FF196635BDFA}" srcOrd="1" destOrd="0" presId="urn:microsoft.com/office/officeart/2008/layout/LinedList"/>
    <dgm:cxn modelId="{B8AC5E57-8223-494E-ADAD-FF6AB79B65AB}" type="presParOf" srcId="{21AD55DF-1753-489D-8D00-7246F35AE0F3}" destId="{B9C8D899-09EF-42E7-AB27-64FE5DD3E8D3}" srcOrd="6" destOrd="0" presId="urn:microsoft.com/office/officeart/2008/layout/LinedList"/>
    <dgm:cxn modelId="{9BBF25B2-FAA2-4505-94BA-390BFA4EB8D3}" type="presParOf" srcId="{21AD55DF-1753-489D-8D00-7246F35AE0F3}" destId="{93B1FB93-64E0-4226-A789-58BF0882972C}" srcOrd="7" destOrd="0" presId="urn:microsoft.com/office/officeart/2008/layout/LinedList"/>
    <dgm:cxn modelId="{47FF70E1-A1B1-41C3-98E1-4F83C01E9DD1}" type="presParOf" srcId="{93B1FB93-64E0-4226-A789-58BF0882972C}" destId="{30BED88B-8356-4878-A2E3-1AF48E79F695}" srcOrd="0" destOrd="0" presId="urn:microsoft.com/office/officeart/2008/layout/LinedList"/>
    <dgm:cxn modelId="{AC1F09EE-3876-4C77-87B9-B789CB52CAC7}" type="presParOf" srcId="{93B1FB93-64E0-4226-A789-58BF0882972C}" destId="{3E820CCC-7AEA-45B4-8656-32CACC0CC1FB}" srcOrd="1" destOrd="0" presId="urn:microsoft.com/office/officeart/2008/layout/LinedList"/>
    <dgm:cxn modelId="{C66AF0AD-447C-441B-92BC-0E4163EA71B8}" type="presParOf" srcId="{21AD55DF-1753-489D-8D00-7246F35AE0F3}" destId="{BE945457-D85C-40D4-877C-991A5B69C18E}" srcOrd="8" destOrd="0" presId="urn:microsoft.com/office/officeart/2008/layout/LinedList"/>
    <dgm:cxn modelId="{E8F1B474-0783-483F-BDAC-5DB08D8CF99F}" type="presParOf" srcId="{21AD55DF-1753-489D-8D00-7246F35AE0F3}" destId="{3AF07166-948D-4019-9713-95BB43BFE782}" srcOrd="9" destOrd="0" presId="urn:microsoft.com/office/officeart/2008/layout/LinedList"/>
    <dgm:cxn modelId="{5F903A4A-01AB-4BDE-A201-769789BF1E48}" type="presParOf" srcId="{3AF07166-948D-4019-9713-95BB43BFE782}" destId="{04A2A1C7-49E6-4FC7-870A-31600E298B61}" srcOrd="0" destOrd="0" presId="urn:microsoft.com/office/officeart/2008/layout/LinedList"/>
    <dgm:cxn modelId="{6573DC4C-0586-4008-89E4-36EE46F5D118}" type="presParOf" srcId="{3AF07166-948D-4019-9713-95BB43BFE782}" destId="{283F32B5-095A-4BAF-8A60-86DD706A820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FA3707-CCC6-4E6E-880C-5EE6821C030E}"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0DA7446-FFF8-401A-8306-7D26698A8D29}">
      <dgm:prSet phldrT="[Text]" custT="1"/>
      <dgm:spPr/>
      <dgm:t>
        <a:bodyPr/>
        <a:lstStyle/>
        <a:p>
          <a:pPr>
            <a:buFont typeface="+mj-lt"/>
            <a:buAutoNum type="arabicPeriod"/>
          </a:pPr>
          <a:r>
            <a:rPr lang="en-US" sz="2400" b="1" dirty="0">
              <a:latin typeface="Aptos" panose="020B0004020202020204" pitchFamily="34" charset="0"/>
            </a:rPr>
            <a:t>Urgent Resources</a:t>
          </a:r>
          <a:r>
            <a:rPr lang="en-US" sz="2400" dirty="0">
              <a:latin typeface="Aptos" panose="020B0004020202020204" pitchFamily="34" charset="0"/>
            </a:rPr>
            <a:t>: Urgent needs such as food insecurity or imminent homelessness are addressed immediately.</a:t>
          </a:r>
        </a:p>
      </dgm:t>
    </dgm:pt>
    <dgm:pt modelId="{CFB77ABD-F333-440B-94CD-AFAD29A4F220}" type="parTrans" cxnId="{A4AFC81F-9756-4F81-8CD5-A2CCD7AF8941}">
      <dgm:prSet/>
      <dgm:spPr/>
      <dgm:t>
        <a:bodyPr/>
        <a:lstStyle/>
        <a:p>
          <a:endParaRPr lang="en-US"/>
        </a:p>
      </dgm:t>
    </dgm:pt>
    <dgm:pt modelId="{9ED93BE0-991E-4B90-80E3-E5A9DE8EE678}" type="sibTrans" cxnId="{A4AFC81F-9756-4F81-8CD5-A2CCD7AF8941}">
      <dgm:prSet/>
      <dgm:spPr/>
      <dgm:t>
        <a:bodyPr/>
        <a:lstStyle/>
        <a:p>
          <a:endParaRPr lang="en-US"/>
        </a:p>
      </dgm:t>
    </dgm:pt>
    <dgm:pt modelId="{3E7A63CC-914F-445A-B8BC-D196B51A0E3B}">
      <dgm:prSet custT="1"/>
      <dgm:spPr/>
      <dgm:t>
        <a:bodyPr/>
        <a:lstStyle/>
        <a:p>
          <a:pPr>
            <a:buFont typeface="+mj-lt"/>
            <a:buAutoNum type="arabicPeriod"/>
          </a:pPr>
          <a:r>
            <a:rPr lang="en-US" sz="2400" b="1" dirty="0">
              <a:latin typeface="Aptos" panose="020B0004020202020204" pitchFamily="34" charset="0"/>
            </a:rPr>
            <a:t>Empowering Families</a:t>
          </a:r>
          <a:r>
            <a:rPr lang="en-US" sz="2400" dirty="0">
              <a:latin typeface="Aptos" panose="020B0004020202020204" pitchFamily="34" charset="0"/>
            </a:rPr>
            <a:t>: Helping families learn to access resources independently.</a:t>
          </a:r>
        </a:p>
      </dgm:t>
    </dgm:pt>
    <dgm:pt modelId="{D0F25DCF-5A52-48D0-903B-BF98727007BE}" type="parTrans" cxnId="{1C207DC5-0909-45EE-8AE7-906AA3C9993C}">
      <dgm:prSet/>
      <dgm:spPr/>
      <dgm:t>
        <a:bodyPr/>
        <a:lstStyle/>
        <a:p>
          <a:endParaRPr lang="en-US"/>
        </a:p>
      </dgm:t>
    </dgm:pt>
    <dgm:pt modelId="{5E13EC79-8131-4FAB-ABA0-3CA787CEDD8B}" type="sibTrans" cxnId="{1C207DC5-0909-45EE-8AE7-906AA3C9993C}">
      <dgm:prSet/>
      <dgm:spPr/>
      <dgm:t>
        <a:bodyPr/>
        <a:lstStyle/>
        <a:p>
          <a:endParaRPr lang="en-US"/>
        </a:p>
      </dgm:t>
    </dgm:pt>
    <dgm:pt modelId="{96B8F129-6D1C-40D5-9474-CC08B67C1009}">
      <dgm:prSet custT="1"/>
      <dgm:spPr/>
      <dgm:t>
        <a:bodyPr/>
        <a:lstStyle/>
        <a:p>
          <a:pPr>
            <a:buFont typeface="+mj-lt"/>
            <a:buAutoNum type="arabicPeriod"/>
          </a:pPr>
          <a:r>
            <a:rPr lang="en-US" sz="2400" b="1" dirty="0">
              <a:latin typeface="Aptos" panose="020B0004020202020204" pitchFamily="34" charset="0"/>
            </a:rPr>
            <a:t>Medicaid Assistance</a:t>
          </a:r>
          <a:r>
            <a:rPr lang="en-US" sz="2400" dirty="0">
              <a:latin typeface="Aptos" panose="020B0004020202020204" pitchFamily="34" charset="0"/>
            </a:rPr>
            <a:t>: Help families navigate the system to reinstate Medicaid, ensuring they have access to essential healthcare services.</a:t>
          </a:r>
        </a:p>
      </dgm:t>
    </dgm:pt>
    <dgm:pt modelId="{A6BBFB8D-528B-43CF-A689-F64792093990}" type="parTrans" cxnId="{D3247DA4-0F3B-4D05-9ADC-EAC3FAF9359C}">
      <dgm:prSet/>
      <dgm:spPr/>
      <dgm:t>
        <a:bodyPr/>
        <a:lstStyle/>
        <a:p>
          <a:endParaRPr lang="en-US"/>
        </a:p>
      </dgm:t>
    </dgm:pt>
    <dgm:pt modelId="{150ABE82-F874-4878-921D-CE28B042B03C}" type="sibTrans" cxnId="{D3247DA4-0F3B-4D05-9ADC-EAC3FAF9359C}">
      <dgm:prSet/>
      <dgm:spPr/>
      <dgm:t>
        <a:bodyPr/>
        <a:lstStyle/>
        <a:p>
          <a:endParaRPr lang="en-US"/>
        </a:p>
      </dgm:t>
    </dgm:pt>
    <dgm:pt modelId="{79B5F4AA-EDB5-481C-AB2C-A072D84D266B}">
      <dgm:prSet custT="1"/>
      <dgm:spPr/>
      <dgm:t>
        <a:bodyPr/>
        <a:lstStyle/>
        <a:p>
          <a:pPr>
            <a:buFont typeface="+mj-lt"/>
            <a:buAutoNum type="arabicPeriod"/>
          </a:pPr>
          <a:r>
            <a:rPr lang="en-US" sz="2400" b="1" dirty="0">
              <a:latin typeface="Aptos" panose="020B0004020202020204" pitchFamily="34" charset="0"/>
            </a:rPr>
            <a:t>School Support</a:t>
          </a:r>
          <a:r>
            <a:rPr lang="en-US" sz="2400" dirty="0">
              <a:latin typeface="Aptos" panose="020B0004020202020204" pitchFamily="34" charset="0"/>
            </a:rPr>
            <a:t>: Help families facing challenges in the school system, like navigating Individualized Education Programs (IEPs).</a:t>
          </a:r>
        </a:p>
      </dgm:t>
    </dgm:pt>
    <dgm:pt modelId="{40BEA1E4-3C1D-4214-AB11-3E08E6C02AD5}" type="parTrans" cxnId="{E1199A1B-E7E8-45B9-A103-678048A61F10}">
      <dgm:prSet/>
      <dgm:spPr/>
      <dgm:t>
        <a:bodyPr/>
        <a:lstStyle/>
        <a:p>
          <a:endParaRPr lang="en-US"/>
        </a:p>
      </dgm:t>
    </dgm:pt>
    <dgm:pt modelId="{ACB40231-DBD5-47BA-848D-14BC054352E8}" type="sibTrans" cxnId="{E1199A1B-E7E8-45B9-A103-678048A61F10}">
      <dgm:prSet/>
      <dgm:spPr/>
      <dgm:t>
        <a:bodyPr/>
        <a:lstStyle/>
        <a:p>
          <a:endParaRPr lang="en-US"/>
        </a:p>
      </dgm:t>
    </dgm:pt>
    <dgm:pt modelId="{4809D0D2-916E-4B24-80B7-56D6B60B7159}" type="pres">
      <dgm:prSet presAssocID="{3BFA3707-CCC6-4E6E-880C-5EE6821C030E}" presName="vert0" presStyleCnt="0">
        <dgm:presLayoutVars>
          <dgm:dir/>
          <dgm:animOne val="branch"/>
          <dgm:animLvl val="lvl"/>
        </dgm:presLayoutVars>
      </dgm:prSet>
      <dgm:spPr/>
    </dgm:pt>
    <dgm:pt modelId="{5DDADC54-3BF0-4782-B520-31BF3A67945E}" type="pres">
      <dgm:prSet presAssocID="{70DA7446-FFF8-401A-8306-7D26698A8D29}" presName="thickLine" presStyleLbl="alignNode1" presStyleIdx="0" presStyleCnt="4"/>
      <dgm:spPr/>
    </dgm:pt>
    <dgm:pt modelId="{D1DB718A-EE73-4A3B-B3F2-DEC5C7025DD4}" type="pres">
      <dgm:prSet presAssocID="{70DA7446-FFF8-401A-8306-7D26698A8D29}" presName="horz1" presStyleCnt="0"/>
      <dgm:spPr/>
    </dgm:pt>
    <dgm:pt modelId="{C8FE6304-DE15-4849-9893-9D294F255112}" type="pres">
      <dgm:prSet presAssocID="{70DA7446-FFF8-401A-8306-7D26698A8D29}" presName="tx1" presStyleLbl="revTx" presStyleIdx="0" presStyleCnt="4"/>
      <dgm:spPr/>
    </dgm:pt>
    <dgm:pt modelId="{F0705B5A-3B5E-4C2F-971A-C730916510E2}" type="pres">
      <dgm:prSet presAssocID="{70DA7446-FFF8-401A-8306-7D26698A8D29}" presName="vert1" presStyleCnt="0"/>
      <dgm:spPr/>
    </dgm:pt>
    <dgm:pt modelId="{BE2F077C-6442-43CF-916D-0A86A5E22816}" type="pres">
      <dgm:prSet presAssocID="{3E7A63CC-914F-445A-B8BC-D196B51A0E3B}" presName="thickLine" presStyleLbl="alignNode1" presStyleIdx="1" presStyleCnt="4"/>
      <dgm:spPr/>
    </dgm:pt>
    <dgm:pt modelId="{99A5BDEC-A6D3-433F-80AF-5DDF21E9D71E}" type="pres">
      <dgm:prSet presAssocID="{3E7A63CC-914F-445A-B8BC-D196B51A0E3B}" presName="horz1" presStyleCnt="0"/>
      <dgm:spPr/>
    </dgm:pt>
    <dgm:pt modelId="{E8A70341-8F9A-445B-9539-2DA134DE346B}" type="pres">
      <dgm:prSet presAssocID="{3E7A63CC-914F-445A-B8BC-D196B51A0E3B}" presName="tx1" presStyleLbl="revTx" presStyleIdx="1" presStyleCnt="4"/>
      <dgm:spPr/>
    </dgm:pt>
    <dgm:pt modelId="{F65AEA20-CFB7-4891-86A8-FBD44D5BB9EC}" type="pres">
      <dgm:prSet presAssocID="{3E7A63CC-914F-445A-B8BC-D196B51A0E3B}" presName="vert1" presStyleCnt="0"/>
      <dgm:spPr/>
    </dgm:pt>
    <dgm:pt modelId="{6C35E973-CA0D-42EE-98F6-ED45335A188B}" type="pres">
      <dgm:prSet presAssocID="{96B8F129-6D1C-40D5-9474-CC08B67C1009}" presName="thickLine" presStyleLbl="alignNode1" presStyleIdx="2" presStyleCnt="4"/>
      <dgm:spPr/>
    </dgm:pt>
    <dgm:pt modelId="{D7CD5A81-F802-46B4-B8EC-0F267A6B9359}" type="pres">
      <dgm:prSet presAssocID="{96B8F129-6D1C-40D5-9474-CC08B67C1009}" presName="horz1" presStyleCnt="0"/>
      <dgm:spPr/>
    </dgm:pt>
    <dgm:pt modelId="{FB8BEB26-9351-40CC-BDC6-E1F16417232C}" type="pres">
      <dgm:prSet presAssocID="{96B8F129-6D1C-40D5-9474-CC08B67C1009}" presName="tx1" presStyleLbl="revTx" presStyleIdx="2" presStyleCnt="4"/>
      <dgm:spPr/>
    </dgm:pt>
    <dgm:pt modelId="{7BDC69F4-6222-41FC-AA22-E10030A87CAA}" type="pres">
      <dgm:prSet presAssocID="{96B8F129-6D1C-40D5-9474-CC08B67C1009}" presName="vert1" presStyleCnt="0"/>
      <dgm:spPr/>
    </dgm:pt>
    <dgm:pt modelId="{D9659A08-2351-4FD0-82DE-D22C3C33F92C}" type="pres">
      <dgm:prSet presAssocID="{79B5F4AA-EDB5-481C-AB2C-A072D84D266B}" presName="thickLine" presStyleLbl="alignNode1" presStyleIdx="3" presStyleCnt="4"/>
      <dgm:spPr/>
    </dgm:pt>
    <dgm:pt modelId="{C829DBDE-1BE0-4484-942F-80A8CEDB1BBE}" type="pres">
      <dgm:prSet presAssocID="{79B5F4AA-EDB5-481C-AB2C-A072D84D266B}" presName="horz1" presStyleCnt="0"/>
      <dgm:spPr/>
    </dgm:pt>
    <dgm:pt modelId="{8E7C07B5-3FBA-4961-9F9E-9816DAB6E3D9}" type="pres">
      <dgm:prSet presAssocID="{79B5F4AA-EDB5-481C-AB2C-A072D84D266B}" presName="tx1" presStyleLbl="revTx" presStyleIdx="3" presStyleCnt="4"/>
      <dgm:spPr/>
    </dgm:pt>
    <dgm:pt modelId="{97D2306B-3751-45FF-A25F-D7AB497AA436}" type="pres">
      <dgm:prSet presAssocID="{79B5F4AA-EDB5-481C-AB2C-A072D84D266B}" presName="vert1" presStyleCnt="0"/>
      <dgm:spPr/>
    </dgm:pt>
  </dgm:ptLst>
  <dgm:cxnLst>
    <dgm:cxn modelId="{8B347509-CDF5-4844-8DB7-7197370E972E}" type="presOf" srcId="{70DA7446-FFF8-401A-8306-7D26698A8D29}" destId="{C8FE6304-DE15-4849-9893-9D294F255112}" srcOrd="0" destOrd="0" presId="urn:microsoft.com/office/officeart/2008/layout/LinedList"/>
    <dgm:cxn modelId="{E1199A1B-E7E8-45B9-A103-678048A61F10}" srcId="{3BFA3707-CCC6-4E6E-880C-5EE6821C030E}" destId="{79B5F4AA-EDB5-481C-AB2C-A072D84D266B}" srcOrd="3" destOrd="0" parTransId="{40BEA1E4-3C1D-4214-AB11-3E08E6C02AD5}" sibTransId="{ACB40231-DBD5-47BA-848D-14BC054352E8}"/>
    <dgm:cxn modelId="{A4AFC81F-9756-4F81-8CD5-A2CCD7AF8941}" srcId="{3BFA3707-CCC6-4E6E-880C-5EE6821C030E}" destId="{70DA7446-FFF8-401A-8306-7D26698A8D29}" srcOrd="0" destOrd="0" parTransId="{CFB77ABD-F333-440B-94CD-AFAD29A4F220}" sibTransId="{9ED93BE0-991E-4B90-80E3-E5A9DE8EE678}"/>
    <dgm:cxn modelId="{9F4F6982-27B6-46FC-82FE-078807D537FD}" type="presOf" srcId="{3BFA3707-CCC6-4E6E-880C-5EE6821C030E}" destId="{4809D0D2-916E-4B24-80B7-56D6B60B7159}" srcOrd="0" destOrd="0" presId="urn:microsoft.com/office/officeart/2008/layout/LinedList"/>
    <dgm:cxn modelId="{D3247DA4-0F3B-4D05-9ADC-EAC3FAF9359C}" srcId="{3BFA3707-CCC6-4E6E-880C-5EE6821C030E}" destId="{96B8F129-6D1C-40D5-9474-CC08B67C1009}" srcOrd="2" destOrd="0" parTransId="{A6BBFB8D-528B-43CF-A689-F64792093990}" sibTransId="{150ABE82-F874-4878-921D-CE28B042B03C}"/>
    <dgm:cxn modelId="{1C207DC5-0909-45EE-8AE7-906AA3C9993C}" srcId="{3BFA3707-CCC6-4E6E-880C-5EE6821C030E}" destId="{3E7A63CC-914F-445A-B8BC-D196B51A0E3B}" srcOrd="1" destOrd="0" parTransId="{D0F25DCF-5A52-48D0-903B-BF98727007BE}" sibTransId="{5E13EC79-8131-4FAB-ABA0-3CA787CEDD8B}"/>
    <dgm:cxn modelId="{A7A014E5-32F8-45E6-95DA-F216DEF9B763}" type="presOf" srcId="{96B8F129-6D1C-40D5-9474-CC08B67C1009}" destId="{FB8BEB26-9351-40CC-BDC6-E1F16417232C}" srcOrd="0" destOrd="0" presId="urn:microsoft.com/office/officeart/2008/layout/LinedList"/>
    <dgm:cxn modelId="{704358E8-EA66-4D9A-A6EC-34753B2D410E}" type="presOf" srcId="{3E7A63CC-914F-445A-B8BC-D196B51A0E3B}" destId="{E8A70341-8F9A-445B-9539-2DA134DE346B}" srcOrd="0" destOrd="0" presId="urn:microsoft.com/office/officeart/2008/layout/LinedList"/>
    <dgm:cxn modelId="{599DF6FC-05A3-4F17-9289-352C18480036}" type="presOf" srcId="{79B5F4AA-EDB5-481C-AB2C-A072D84D266B}" destId="{8E7C07B5-3FBA-4961-9F9E-9816DAB6E3D9}" srcOrd="0" destOrd="0" presId="urn:microsoft.com/office/officeart/2008/layout/LinedList"/>
    <dgm:cxn modelId="{ADC597E3-A646-43A7-908C-8EA254BCBEE3}" type="presParOf" srcId="{4809D0D2-916E-4B24-80B7-56D6B60B7159}" destId="{5DDADC54-3BF0-4782-B520-31BF3A67945E}" srcOrd="0" destOrd="0" presId="urn:microsoft.com/office/officeart/2008/layout/LinedList"/>
    <dgm:cxn modelId="{983954A0-E281-47E5-8DBD-0FFF825CD99D}" type="presParOf" srcId="{4809D0D2-916E-4B24-80B7-56D6B60B7159}" destId="{D1DB718A-EE73-4A3B-B3F2-DEC5C7025DD4}" srcOrd="1" destOrd="0" presId="urn:microsoft.com/office/officeart/2008/layout/LinedList"/>
    <dgm:cxn modelId="{4F55717C-59A4-40F5-A91F-19632681E81D}" type="presParOf" srcId="{D1DB718A-EE73-4A3B-B3F2-DEC5C7025DD4}" destId="{C8FE6304-DE15-4849-9893-9D294F255112}" srcOrd="0" destOrd="0" presId="urn:microsoft.com/office/officeart/2008/layout/LinedList"/>
    <dgm:cxn modelId="{2B3FC91F-77B5-4CAA-A895-ACBE6C701C84}" type="presParOf" srcId="{D1DB718A-EE73-4A3B-B3F2-DEC5C7025DD4}" destId="{F0705B5A-3B5E-4C2F-971A-C730916510E2}" srcOrd="1" destOrd="0" presId="urn:microsoft.com/office/officeart/2008/layout/LinedList"/>
    <dgm:cxn modelId="{BDB8EBAE-CA38-40F9-A200-4B4AA38105D1}" type="presParOf" srcId="{4809D0D2-916E-4B24-80B7-56D6B60B7159}" destId="{BE2F077C-6442-43CF-916D-0A86A5E22816}" srcOrd="2" destOrd="0" presId="urn:microsoft.com/office/officeart/2008/layout/LinedList"/>
    <dgm:cxn modelId="{6B13FFC8-2B60-4EF5-9C48-F6F7DB69008B}" type="presParOf" srcId="{4809D0D2-916E-4B24-80B7-56D6B60B7159}" destId="{99A5BDEC-A6D3-433F-80AF-5DDF21E9D71E}" srcOrd="3" destOrd="0" presId="urn:microsoft.com/office/officeart/2008/layout/LinedList"/>
    <dgm:cxn modelId="{867322B7-D24E-4F64-BE4F-1E3BC441003E}" type="presParOf" srcId="{99A5BDEC-A6D3-433F-80AF-5DDF21E9D71E}" destId="{E8A70341-8F9A-445B-9539-2DA134DE346B}" srcOrd="0" destOrd="0" presId="urn:microsoft.com/office/officeart/2008/layout/LinedList"/>
    <dgm:cxn modelId="{F7741D35-D73A-4FB5-8ED8-9A559F3B5C0B}" type="presParOf" srcId="{99A5BDEC-A6D3-433F-80AF-5DDF21E9D71E}" destId="{F65AEA20-CFB7-4891-86A8-FBD44D5BB9EC}" srcOrd="1" destOrd="0" presId="urn:microsoft.com/office/officeart/2008/layout/LinedList"/>
    <dgm:cxn modelId="{EC4FA86A-2116-4B79-81E9-B597A4B801A2}" type="presParOf" srcId="{4809D0D2-916E-4B24-80B7-56D6B60B7159}" destId="{6C35E973-CA0D-42EE-98F6-ED45335A188B}" srcOrd="4" destOrd="0" presId="urn:microsoft.com/office/officeart/2008/layout/LinedList"/>
    <dgm:cxn modelId="{8FEC35C8-461D-4B2E-B884-D7038DE3A9F3}" type="presParOf" srcId="{4809D0D2-916E-4B24-80B7-56D6B60B7159}" destId="{D7CD5A81-F802-46B4-B8EC-0F267A6B9359}" srcOrd="5" destOrd="0" presId="urn:microsoft.com/office/officeart/2008/layout/LinedList"/>
    <dgm:cxn modelId="{8DA0653C-1B9C-4463-91E8-B403CC6B3F4D}" type="presParOf" srcId="{D7CD5A81-F802-46B4-B8EC-0F267A6B9359}" destId="{FB8BEB26-9351-40CC-BDC6-E1F16417232C}" srcOrd="0" destOrd="0" presId="urn:microsoft.com/office/officeart/2008/layout/LinedList"/>
    <dgm:cxn modelId="{4D4F1473-CA92-4353-BE59-D08F0F0AF484}" type="presParOf" srcId="{D7CD5A81-F802-46B4-B8EC-0F267A6B9359}" destId="{7BDC69F4-6222-41FC-AA22-E10030A87CAA}" srcOrd="1" destOrd="0" presId="urn:microsoft.com/office/officeart/2008/layout/LinedList"/>
    <dgm:cxn modelId="{0812237B-83B0-48DE-BD95-F808088CDB43}" type="presParOf" srcId="{4809D0D2-916E-4B24-80B7-56D6B60B7159}" destId="{D9659A08-2351-4FD0-82DE-D22C3C33F92C}" srcOrd="6" destOrd="0" presId="urn:microsoft.com/office/officeart/2008/layout/LinedList"/>
    <dgm:cxn modelId="{D33A16B3-5A93-486F-B0EE-9A49ED620950}" type="presParOf" srcId="{4809D0D2-916E-4B24-80B7-56D6B60B7159}" destId="{C829DBDE-1BE0-4484-942F-80A8CEDB1BBE}" srcOrd="7" destOrd="0" presId="urn:microsoft.com/office/officeart/2008/layout/LinedList"/>
    <dgm:cxn modelId="{D50BD39F-2EAC-4627-9133-DE3FA949F71F}" type="presParOf" srcId="{C829DBDE-1BE0-4484-942F-80A8CEDB1BBE}" destId="{8E7C07B5-3FBA-4961-9F9E-9816DAB6E3D9}" srcOrd="0" destOrd="0" presId="urn:microsoft.com/office/officeart/2008/layout/LinedList"/>
    <dgm:cxn modelId="{A25AB7B3-DDD4-4276-BD2F-C9F004EDE31A}" type="presParOf" srcId="{C829DBDE-1BE0-4484-942F-80A8CEDB1BBE}" destId="{97D2306B-3751-45FF-A25F-D7AB497AA4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FA3707-CCC6-4E6E-880C-5EE6821C030E}"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752EE405-6D0D-4EF8-8281-EE86ACC3891D}">
      <dgm:prSet custT="1"/>
      <dgm:spPr/>
      <dgm:t>
        <a:bodyPr/>
        <a:lstStyle/>
        <a:p>
          <a:pPr>
            <a:buFont typeface="+mj-lt"/>
            <a:buAutoNum type="arabicPeriod"/>
          </a:pPr>
          <a:r>
            <a:rPr lang="en-US" sz="2400" b="1" dirty="0">
              <a:latin typeface="Aptos" panose="020B0004020202020204" pitchFamily="34" charset="0"/>
            </a:rPr>
            <a:t>Community Health Collaboration</a:t>
          </a:r>
          <a:r>
            <a:rPr lang="en-US" sz="2400" dirty="0">
              <a:latin typeface="Aptos" panose="020B0004020202020204" pitchFamily="34" charset="0"/>
            </a:rPr>
            <a:t>: Collaborate to address challenges, such as a child on the autism spectrum who runs away from medical appointments. Help the child feel more comfortable and ensure they receive necessary care.</a:t>
          </a:r>
        </a:p>
      </dgm:t>
    </dgm:pt>
    <dgm:pt modelId="{80BA33A6-736B-4039-A6DF-B71637783A51}" type="parTrans" cxnId="{6C14AB7D-662A-4F69-8FCF-8C8A2BE379DC}">
      <dgm:prSet/>
      <dgm:spPr/>
      <dgm:t>
        <a:bodyPr/>
        <a:lstStyle/>
        <a:p>
          <a:endParaRPr lang="en-US"/>
        </a:p>
      </dgm:t>
    </dgm:pt>
    <dgm:pt modelId="{26DE069B-77B2-4E69-A743-C09B49E6ED72}" type="sibTrans" cxnId="{6C14AB7D-662A-4F69-8FCF-8C8A2BE379DC}">
      <dgm:prSet/>
      <dgm:spPr/>
      <dgm:t>
        <a:bodyPr/>
        <a:lstStyle/>
        <a:p>
          <a:endParaRPr lang="en-US"/>
        </a:p>
      </dgm:t>
    </dgm:pt>
    <dgm:pt modelId="{25CD1BCC-2591-4A4F-A072-DEE0433F9E36}">
      <dgm:prSet custT="1"/>
      <dgm:spPr/>
      <dgm:t>
        <a:bodyPr/>
        <a:lstStyle/>
        <a:p>
          <a:pPr>
            <a:buFont typeface="+mj-lt"/>
            <a:buAutoNum type="arabicPeriod"/>
          </a:pPr>
          <a:r>
            <a:rPr lang="en-US" sz="2400" b="1" dirty="0">
              <a:latin typeface="Aptos" panose="020B0004020202020204" pitchFamily="34" charset="0"/>
            </a:rPr>
            <a:t>Housing Assistance</a:t>
          </a:r>
          <a:r>
            <a:rPr lang="en-US" sz="2400" dirty="0">
              <a:latin typeface="Aptos" panose="020B0004020202020204" pitchFamily="34" charset="0"/>
            </a:rPr>
            <a:t>: Helped a single mother of three who was living in a hotel and connected her with resources to secure housing, resulting in her first permanent home.</a:t>
          </a:r>
        </a:p>
      </dgm:t>
    </dgm:pt>
    <dgm:pt modelId="{9B964CB0-1065-49AE-928D-6230E2B53F7E}" type="parTrans" cxnId="{8FAAA22D-9A4A-4B8D-8D0A-74C15353E1DF}">
      <dgm:prSet/>
      <dgm:spPr/>
      <dgm:t>
        <a:bodyPr/>
        <a:lstStyle/>
        <a:p>
          <a:endParaRPr lang="en-US"/>
        </a:p>
      </dgm:t>
    </dgm:pt>
    <dgm:pt modelId="{4CA3170C-F835-4157-A5AE-680EDD116E92}" type="sibTrans" cxnId="{8FAAA22D-9A4A-4B8D-8D0A-74C15353E1DF}">
      <dgm:prSet/>
      <dgm:spPr/>
      <dgm:t>
        <a:bodyPr/>
        <a:lstStyle/>
        <a:p>
          <a:endParaRPr lang="en-US"/>
        </a:p>
      </dgm:t>
    </dgm:pt>
    <dgm:pt modelId="{F7948A53-F620-4F4A-9C3E-85E8EAE1860B}">
      <dgm:prSet custT="1"/>
      <dgm:spPr/>
      <dgm:t>
        <a:bodyPr/>
        <a:lstStyle/>
        <a:p>
          <a:pPr>
            <a:buFont typeface="+mj-lt"/>
            <a:buAutoNum type="arabicPeriod"/>
          </a:pPr>
          <a:r>
            <a:rPr lang="en-US" sz="2400" b="1" dirty="0">
              <a:latin typeface="Aptos" panose="020B0004020202020204" pitchFamily="34" charset="0"/>
            </a:rPr>
            <a:t>Medical Support</a:t>
          </a:r>
          <a:r>
            <a:rPr lang="en-US" sz="2400" dirty="0">
              <a:latin typeface="Aptos" panose="020B0004020202020204" pitchFamily="34" charset="0"/>
            </a:rPr>
            <a:t>: Assist families in navigating medical procedures for children who may have fears or anxieties, offering support during hospital visits or surgeries.</a:t>
          </a:r>
        </a:p>
      </dgm:t>
    </dgm:pt>
    <dgm:pt modelId="{F26FCEC7-6E54-47F8-A9CC-F87B6915DD8E}" type="parTrans" cxnId="{295B9FB3-AFFE-4A06-B84F-9066EDD465C9}">
      <dgm:prSet/>
      <dgm:spPr/>
      <dgm:t>
        <a:bodyPr/>
        <a:lstStyle/>
        <a:p>
          <a:endParaRPr lang="en-US"/>
        </a:p>
      </dgm:t>
    </dgm:pt>
    <dgm:pt modelId="{9A56629E-1DD4-4A83-A098-399B63824BC4}" type="sibTrans" cxnId="{295B9FB3-AFFE-4A06-B84F-9066EDD465C9}">
      <dgm:prSet/>
      <dgm:spPr/>
      <dgm:t>
        <a:bodyPr/>
        <a:lstStyle/>
        <a:p>
          <a:endParaRPr lang="en-US"/>
        </a:p>
      </dgm:t>
    </dgm:pt>
    <dgm:pt modelId="{B10B95A0-7148-4309-A95A-1CECCC56F4E2}" type="pres">
      <dgm:prSet presAssocID="{3BFA3707-CCC6-4E6E-880C-5EE6821C030E}" presName="vert0" presStyleCnt="0">
        <dgm:presLayoutVars>
          <dgm:dir/>
          <dgm:animOne val="branch"/>
          <dgm:animLvl val="lvl"/>
        </dgm:presLayoutVars>
      </dgm:prSet>
      <dgm:spPr/>
    </dgm:pt>
    <dgm:pt modelId="{34347EBB-A0FF-4F8D-B4B0-1ECA432E0C72}" type="pres">
      <dgm:prSet presAssocID="{752EE405-6D0D-4EF8-8281-EE86ACC3891D}" presName="thickLine" presStyleLbl="alignNode1" presStyleIdx="0" presStyleCnt="3"/>
      <dgm:spPr/>
    </dgm:pt>
    <dgm:pt modelId="{A5CEF436-D130-481F-A472-BF78D535EE06}" type="pres">
      <dgm:prSet presAssocID="{752EE405-6D0D-4EF8-8281-EE86ACC3891D}" presName="horz1" presStyleCnt="0"/>
      <dgm:spPr/>
    </dgm:pt>
    <dgm:pt modelId="{6FD46110-B047-4FE3-9806-80C0933DA04C}" type="pres">
      <dgm:prSet presAssocID="{752EE405-6D0D-4EF8-8281-EE86ACC3891D}" presName="tx1" presStyleLbl="revTx" presStyleIdx="0" presStyleCnt="3" custScaleY="112689"/>
      <dgm:spPr/>
    </dgm:pt>
    <dgm:pt modelId="{6F3EEB62-2CC1-4BFC-8F69-373F57D0C365}" type="pres">
      <dgm:prSet presAssocID="{752EE405-6D0D-4EF8-8281-EE86ACC3891D}" presName="vert1" presStyleCnt="0"/>
      <dgm:spPr/>
    </dgm:pt>
    <dgm:pt modelId="{524D2712-CDAD-4A00-8442-ED3824080D07}" type="pres">
      <dgm:prSet presAssocID="{25CD1BCC-2591-4A4F-A072-DEE0433F9E36}" presName="thickLine" presStyleLbl="alignNode1" presStyleIdx="1" presStyleCnt="3"/>
      <dgm:spPr/>
    </dgm:pt>
    <dgm:pt modelId="{0ADDDEE9-CC7A-478E-A831-C35CDF9B81C9}" type="pres">
      <dgm:prSet presAssocID="{25CD1BCC-2591-4A4F-A072-DEE0433F9E36}" presName="horz1" presStyleCnt="0"/>
      <dgm:spPr/>
    </dgm:pt>
    <dgm:pt modelId="{9D72A67C-818F-4C95-9EDB-C224D613E2E9}" type="pres">
      <dgm:prSet presAssocID="{25CD1BCC-2591-4A4F-A072-DEE0433F9E36}" presName="tx1" presStyleLbl="revTx" presStyleIdx="1" presStyleCnt="3" custScaleY="79266"/>
      <dgm:spPr/>
    </dgm:pt>
    <dgm:pt modelId="{7BDB658A-32D2-46F0-B887-AB2C942FA83D}" type="pres">
      <dgm:prSet presAssocID="{25CD1BCC-2591-4A4F-A072-DEE0433F9E36}" presName="vert1" presStyleCnt="0"/>
      <dgm:spPr/>
    </dgm:pt>
    <dgm:pt modelId="{FA0AFC80-5D82-408B-9678-0130FFE87108}" type="pres">
      <dgm:prSet presAssocID="{F7948A53-F620-4F4A-9C3E-85E8EAE1860B}" presName="thickLine" presStyleLbl="alignNode1" presStyleIdx="2" presStyleCnt="3"/>
      <dgm:spPr/>
    </dgm:pt>
    <dgm:pt modelId="{B8C41207-E1E5-46B6-9242-ABAD92966F36}" type="pres">
      <dgm:prSet presAssocID="{F7948A53-F620-4F4A-9C3E-85E8EAE1860B}" presName="horz1" presStyleCnt="0"/>
      <dgm:spPr/>
    </dgm:pt>
    <dgm:pt modelId="{3CE854BD-E5D9-4984-BFE2-D7650427C6EE}" type="pres">
      <dgm:prSet presAssocID="{F7948A53-F620-4F4A-9C3E-85E8EAE1860B}" presName="tx1" presStyleLbl="revTx" presStyleIdx="2" presStyleCnt="3" custScaleY="76160"/>
      <dgm:spPr/>
    </dgm:pt>
    <dgm:pt modelId="{BF80D363-6871-4300-A8FB-CD41100DBA77}" type="pres">
      <dgm:prSet presAssocID="{F7948A53-F620-4F4A-9C3E-85E8EAE1860B}" presName="vert1" presStyleCnt="0"/>
      <dgm:spPr/>
    </dgm:pt>
  </dgm:ptLst>
  <dgm:cxnLst>
    <dgm:cxn modelId="{8FAAA22D-9A4A-4B8D-8D0A-74C15353E1DF}" srcId="{3BFA3707-CCC6-4E6E-880C-5EE6821C030E}" destId="{25CD1BCC-2591-4A4F-A072-DEE0433F9E36}" srcOrd="1" destOrd="0" parTransId="{9B964CB0-1065-49AE-928D-6230E2B53F7E}" sibTransId="{4CA3170C-F835-4157-A5AE-680EDD116E92}"/>
    <dgm:cxn modelId="{6C14AB7D-662A-4F69-8FCF-8C8A2BE379DC}" srcId="{3BFA3707-CCC6-4E6E-880C-5EE6821C030E}" destId="{752EE405-6D0D-4EF8-8281-EE86ACC3891D}" srcOrd="0" destOrd="0" parTransId="{80BA33A6-736B-4039-A6DF-B71637783A51}" sibTransId="{26DE069B-77B2-4E69-A743-C09B49E6ED72}"/>
    <dgm:cxn modelId="{295B9FB3-AFFE-4A06-B84F-9066EDD465C9}" srcId="{3BFA3707-CCC6-4E6E-880C-5EE6821C030E}" destId="{F7948A53-F620-4F4A-9C3E-85E8EAE1860B}" srcOrd="2" destOrd="0" parTransId="{F26FCEC7-6E54-47F8-A9CC-F87B6915DD8E}" sibTransId="{9A56629E-1DD4-4A83-A098-399B63824BC4}"/>
    <dgm:cxn modelId="{C7E028B6-BCC2-4682-A3F1-11E561C86D6C}" type="presOf" srcId="{25CD1BCC-2591-4A4F-A072-DEE0433F9E36}" destId="{9D72A67C-818F-4C95-9EDB-C224D613E2E9}" srcOrd="0" destOrd="0" presId="urn:microsoft.com/office/officeart/2008/layout/LinedList"/>
    <dgm:cxn modelId="{091650C5-3764-496D-A7FE-F366D8D9BFD7}" type="presOf" srcId="{752EE405-6D0D-4EF8-8281-EE86ACC3891D}" destId="{6FD46110-B047-4FE3-9806-80C0933DA04C}" srcOrd="0" destOrd="0" presId="urn:microsoft.com/office/officeart/2008/layout/LinedList"/>
    <dgm:cxn modelId="{1B4B69CD-5531-4DC4-B12C-2389D18B1E0E}" type="presOf" srcId="{3BFA3707-CCC6-4E6E-880C-5EE6821C030E}" destId="{B10B95A0-7148-4309-A95A-1CECCC56F4E2}" srcOrd="0" destOrd="0" presId="urn:microsoft.com/office/officeart/2008/layout/LinedList"/>
    <dgm:cxn modelId="{C5468FE8-30A2-4ECD-BCE9-C45B3FF9CCFF}" type="presOf" srcId="{F7948A53-F620-4F4A-9C3E-85E8EAE1860B}" destId="{3CE854BD-E5D9-4984-BFE2-D7650427C6EE}" srcOrd="0" destOrd="0" presId="urn:microsoft.com/office/officeart/2008/layout/LinedList"/>
    <dgm:cxn modelId="{7FDA4D29-6921-4286-AA94-400F01E75C10}" type="presParOf" srcId="{B10B95A0-7148-4309-A95A-1CECCC56F4E2}" destId="{34347EBB-A0FF-4F8D-B4B0-1ECA432E0C72}" srcOrd="0" destOrd="0" presId="urn:microsoft.com/office/officeart/2008/layout/LinedList"/>
    <dgm:cxn modelId="{A45C1967-E3B9-4FF7-9290-8769044B0C13}" type="presParOf" srcId="{B10B95A0-7148-4309-A95A-1CECCC56F4E2}" destId="{A5CEF436-D130-481F-A472-BF78D535EE06}" srcOrd="1" destOrd="0" presId="urn:microsoft.com/office/officeart/2008/layout/LinedList"/>
    <dgm:cxn modelId="{9AE8018B-A9F7-43A9-A373-C7E290BF389B}" type="presParOf" srcId="{A5CEF436-D130-481F-A472-BF78D535EE06}" destId="{6FD46110-B047-4FE3-9806-80C0933DA04C}" srcOrd="0" destOrd="0" presId="urn:microsoft.com/office/officeart/2008/layout/LinedList"/>
    <dgm:cxn modelId="{E7EA8344-831E-428E-BC02-D59F310F9029}" type="presParOf" srcId="{A5CEF436-D130-481F-A472-BF78D535EE06}" destId="{6F3EEB62-2CC1-4BFC-8F69-373F57D0C365}" srcOrd="1" destOrd="0" presId="urn:microsoft.com/office/officeart/2008/layout/LinedList"/>
    <dgm:cxn modelId="{1274862D-490D-4ADB-B916-68729824C426}" type="presParOf" srcId="{B10B95A0-7148-4309-A95A-1CECCC56F4E2}" destId="{524D2712-CDAD-4A00-8442-ED3824080D07}" srcOrd="2" destOrd="0" presId="urn:microsoft.com/office/officeart/2008/layout/LinedList"/>
    <dgm:cxn modelId="{5D044312-FE4A-4229-B0F6-BDF81CB6C7C4}" type="presParOf" srcId="{B10B95A0-7148-4309-A95A-1CECCC56F4E2}" destId="{0ADDDEE9-CC7A-478E-A831-C35CDF9B81C9}" srcOrd="3" destOrd="0" presId="urn:microsoft.com/office/officeart/2008/layout/LinedList"/>
    <dgm:cxn modelId="{5903EE4D-3098-4B05-8418-4F2D6DABFECB}" type="presParOf" srcId="{0ADDDEE9-CC7A-478E-A831-C35CDF9B81C9}" destId="{9D72A67C-818F-4C95-9EDB-C224D613E2E9}" srcOrd="0" destOrd="0" presId="urn:microsoft.com/office/officeart/2008/layout/LinedList"/>
    <dgm:cxn modelId="{A49C6D36-779F-4F0D-9CD3-9AC2638CC04D}" type="presParOf" srcId="{0ADDDEE9-CC7A-478E-A831-C35CDF9B81C9}" destId="{7BDB658A-32D2-46F0-B887-AB2C942FA83D}" srcOrd="1" destOrd="0" presId="urn:microsoft.com/office/officeart/2008/layout/LinedList"/>
    <dgm:cxn modelId="{881FAE9A-C56A-483D-9C3F-454AFA35CBDF}" type="presParOf" srcId="{B10B95A0-7148-4309-A95A-1CECCC56F4E2}" destId="{FA0AFC80-5D82-408B-9678-0130FFE87108}" srcOrd="4" destOrd="0" presId="urn:microsoft.com/office/officeart/2008/layout/LinedList"/>
    <dgm:cxn modelId="{8DA6817C-BFD1-4C2E-9121-4C90490B584F}" type="presParOf" srcId="{B10B95A0-7148-4309-A95A-1CECCC56F4E2}" destId="{B8C41207-E1E5-46B6-9242-ABAD92966F36}" srcOrd="5" destOrd="0" presId="urn:microsoft.com/office/officeart/2008/layout/LinedList"/>
    <dgm:cxn modelId="{A2761202-BE40-4BA9-BEA3-2819887A954F}" type="presParOf" srcId="{B8C41207-E1E5-46B6-9242-ABAD92966F36}" destId="{3CE854BD-E5D9-4984-BFE2-D7650427C6EE}" srcOrd="0" destOrd="0" presId="urn:microsoft.com/office/officeart/2008/layout/LinedList"/>
    <dgm:cxn modelId="{408D83B0-6AED-4EA5-9263-688113A19617}" type="presParOf" srcId="{B8C41207-E1E5-46B6-9242-ABAD92966F36}" destId="{BF80D363-6871-4300-A8FB-CD41100DBA7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FA3707-CCC6-4E6E-880C-5EE6821C030E}"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BA883ABC-8D5B-4E9C-BC0C-7F8458C58648}">
      <dgm:prSet custT="1"/>
      <dgm:spPr/>
      <dgm:t>
        <a:bodyPr/>
        <a:lstStyle/>
        <a:p>
          <a:pPr>
            <a:buFont typeface="+mj-lt"/>
            <a:buAutoNum type="arabicPeriod"/>
          </a:pPr>
          <a:r>
            <a:rPr lang="en-US" sz="2400" b="1" dirty="0">
              <a:latin typeface="Aptos" panose="020B0004020202020204" pitchFamily="34" charset="0"/>
            </a:rPr>
            <a:t>Legal Assistance</a:t>
          </a:r>
          <a:r>
            <a:rPr lang="en-US" sz="2400" dirty="0">
              <a:latin typeface="Aptos" panose="020B0004020202020204" pitchFamily="34" charset="0"/>
            </a:rPr>
            <a:t>: In cases like a father going through a difficult divorce without the means to afford legal representation, helped facilitate access to legal services</a:t>
          </a:r>
        </a:p>
      </dgm:t>
    </dgm:pt>
    <dgm:pt modelId="{4D84BBE9-9135-4890-835C-181770AE4927}" type="parTrans" cxnId="{B0D304B4-DF23-424E-AB78-7E42F08C3B99}">
      <dgm:prSet/>
      <dgm:spPr/>
      <dgm:t>
        <a:bodyPr/>
        <a:lstStyle/>
        <a:p>
          <a:endParaRPr lang="en-US"/>
        </a:p>
      </dgm:t>
    </dgm:pt>
    <dgm:pt modelId="{F90DE77B-DAA8-4FBA-B474-EDA4A70B041F}" type="sibTrans" cxnId="{B0D304B4-DF23-424E-AB78-7E42F08C3B99}">
      <dgm:prSet/>
      <dgm:spPr/>
      <dgm:t>
        <a:bodyPr/>
        <a:lstStyle/>
        <a:p>
          <a:endParaRPr lang="en-US"/>
        </a:p>
      </dgm:t>
    </dgm:pt>
    <dgm:pt modelId="{5E8E49DA-DCFF-4EB3-9D4E-D6ED9D933AAD}">
      <dgm:prSet custT="1"/>
      <dgm:spPr/>
      <dgm:t>
        <a:bodyPr/>
        <a:lstStyle/>
        <a:p>
          <a:pPr>
            <a:buFont typeface="+mj-lt"/>
            <a:buAutoNum type="arabicPeriod"/>
          </a:pPr>
          <a:r>
            <a:rPr lang="en-US" sz="2400" b="1" dirty="0">
              <a:latin typeface="Aptos" panose="020B0004020202020204" pitchFamily="34" charset="0"/>
            </a:rPr>
            <a:t>Food Access</a:t>
          </a:r>
          <a:r>
            <a:rPr lang="en-US" sz="2400" dirty="0">
              <a:latin typeface="Aptos" panose="020B0004020202020204" pitchFamily="34" charset="0"/>
            </a:rPr>
            <a:t>: Maintain an up-to-date list of food pantries and other services available in the community, ensuring families have access to essential resources like food assistance programs.</a:t>
          </a:r>
        </a:p>
      </dgm:t>
    </dgm:pt>
    <dgm:pt modelId="{E09DF564-1404-43B0-BE3A-52CF4CDDF525}" type="parTrans" cxnId="{BB105625-E152-41F9-9960-35BEB88DBC82}">
      <dgm:prSet/>
      <dgm:spPr/>
      <dgm:t>
        <a:bodyPr/>
        <a:lstStyle/>
        <a:p>
          <a:endParaRPr lang="en-US"/>
        </a:p>
      </dgm:t>
    </dgm:pt>
    <dgm:pt modelId="{3801A901-92A0-45F6-880E-5ACD8F9864E6}" type="sibTrans" cxnId="{BB105625-E152-41F9-9960-35BEB88DBC82}">
      <dgm:prSet/>
      <dgm:spPr/>
      <dgm:t>
        <a:bodyPr/>
        <a:lstStyle/>
        <a:p>
          <a:endParaRPr lang="en-US"/>
        </a:p>
      </dgm:t>
    </dgm:pt>
    <dgm:pt modelId="{E5D8374D-DF95-4921-8411-96CCC2878381}">
      <dgm:prSet custT="1"/>
      <dgm:spPr/>
      <dgm:t>
        <a:bodyPr/>
        <a:lstStyle/>
        <a:p>
          <a:pPr>
            <a:buFont typeface="+mj-lt"/>
            <a:buAutoNum type="arabicPeriod"/>
          </a:pPr>
          <a:r>
            <a:rPr lang="en-US" sz="2400" b="1" dirty="0">
              <a:latin typeface="Aptos" panose="020B0004020202020204" pitchFamily="34" charset="0"/>
            </a:rPr>
            <a:t>Collaborative Network: </a:t>
          </a:r>
          <a:r>
            <a:rPr lang="en-US" sz="2400" b="0" dirty="0">
              <a:latin typeface="Aptos" panose="020B0004020202020204" pitchFamily="34" charset="0"/>
            </a:rPr>
            <a:t>C</a:t>
          </a:r>
          <a:r>
            <a:rPr lang="en-US" sz="2400" dirty="0">
              <a:latin typeface="Aptos" panose="020B0004020202020204" pitchFamily="34" charset="0"/>
            </a:rPr>
            <a:t>ollaborate with agencies and programs in the community, creating a network of support where referrals are made between organizations to ensure families receive comprehensive assistance.</a:t>
          </a:r>
        </a:p>
      </dgm:t>
    </dgm:pt>
    <dgm:pt modelId="{0C580495-4FC3-45D6-A173-66F4F38B4962}" type="parTrans" cxnId="{0A0F7DD0-7E9D-4A20-9F87-37898D72ADB0}">
      <dgm:prSet/>
      <dgm:spPr/>
      <dgm:t>
        <a:bodyPr/>
        <a:lstStyle/>
        <a:p>
          <a:endParaRPr lang="en-US"/>
        </a:p>
      </dgm:t>
    </dgm:pt>
    <dgm:pt modelId="{6FE3D11F-1CEC-4695-88A0-1F5DBB8A45C6}" type="sibTrans" cxnId="{0A0F7DD0-7E9D-4A20-9F87-37898D72ADB0}">
      <dgm:prSet/>
      <dgm:spPr/>
      <dgm:t>
        <a:bodyPr/>
        <a:lstStyle/>
        <a:p>
          <a:endParaRPr lang="en-US"/>
        </a:p>
      </dgm:t>
    </dgm:pt>
    <dgm:pt modelId="{4387683E-6E6B-4AC6-BA60-B807446F349E}" type="pres">
      <dgm:prSet presAssocID="{3BFA3707-CCC6-4E6E-880C-5EE6821C030E}" presName="vert0" presStyleCnt="0">
        <dgm:presLayoutVars>
          <dgm:dir/>
          <dgm:animOne val="branch"/>
          <dgm:animLvl val="lvl"/>
        </dgm:presLayoutVars>
      </dgm:prSet>
      <dgm:spPr/>
    </dgm:pt>
    <dgm:pt modelId="{18338C3A-2A20-46B6-A09F-DA42FBA0AB6C}" type="pres">
      <dgm:prSet presAssocID="{BA883ABC-8D5B-4E9C-BC0C-7F8458C58648}" presName="thickLine" presStyleLbl="alignNode1" presStyleIdx="0" presStyleCnt="3"/>
      <dgm:spPr/>
    </dgm:pt>
    <dgm:pt modelId="{E1C95F33-54FD-4195-B3AA-43C55BAE9945}" type="pres">
      <dgm:prSet presAssocID="{BA883ABC-8D5B-4E9C-BC0C-7F8458C58648}" presName="horz1" presStyleCnt="0"/>
      <dgm:spPr/>
    </dgm:pt>
    <dgm:pt modelId="{3AB9280F-E531-4E23-8A79-B303A1969F4E}" type="pres">
      <dgm:prSet presAssocID="{BA883ABC-8D5B-4E9C-BC0C-7F8458C58648}" presName="tx1" presStyleLbl="revTx" presStyleIdx="0" presStyleCnt="3" custScaleY="79266"/>
      <dgm:spPr/>
    </dgm:pt>
    <dgm:pt modelId="{864EF667-F0A5-4CC1-967E-ECBF9DA8C061}" type="pres">
      <dgm:prSet presAssocID="{BA883ABC-8D5B-4E9C-BC0C-7F8458C58648}" presName="vert1" presStyleCnt="0"/>
      <dgm:spPr/>
    </dgm:pt>
    <dgm:pt modelId="{0529BD77-BB73-41AB-A406-432B3DBEC888}" type="pres">
      <dgm:prSet presAssocID="{5E8E49DA-DCFF-4EB3-9D4E-D6ED9D933AAD}" presName="thickLine" presStyleLbl="alignNode1" presStyleIdx="1" presStyleCnt="3"/>
      <dgm:spPr/>
    </dgm:pt>
    <dgm:pt modelId="{122A7A37-0FF9-47F8-B36A-7E34C58F6840}" type="pres">
      <dgm:prSet presAssocID="{5E8E49DA-DCFF-4EB3-9D4E-D6ED9D933AAD}" presName="horz1" presStyleCnt="0"/>
      <dgm:spPr/>
    </dgm:pt>
    <dgm:pt modelId="{2E8FB135-FAB4-4CA1-B783-670ADDEF2284}" type="pres">
      <dgm:prSet presAssocID="{5E8E49DA-DCFF-4EB3-9D4E-D6ED9D933AAD}" presName="tx1" presStyleLbl="revTx" presStyleIdx="1" presStyleCnt="3" custScaleY="92358"/>
      <dgm:spPr/>
    </dgm:pt>
    <dgm:pt modelId="{68380163-2705-469E-BF24-850AD4D64114}" type="pres">
      <dgm:prSet presAssocID="{5E8E49DA-DCFF-4EB3-9D4E-D6ED9D933AAD}" presName="vert1" presStyleCnt="0"/>
      <dgm:spPr/>
    </dgm:pt>
    <dgm:pt modelId="{917B00C5-2C15-4AC5-A16D-6A6971A6CC85}" type="pres">
      <dgm:prSet presAssocID="{E5D8374D-DF95-4921-8411-96CCC2878381}" presName="thickLine" presStyleLbl="alignNode1" presStyleIdx="2" presStyleCnt="3"/>
      <dgm:spPr/>
    </dgm:pt>
    <dgm:pt modelId="{7CFC7B68-CC67-4306-9C0D-A391A1807C91}" type="pres">
      <dgm:prSet presAssocID="{E5D8374D-DF95-4921-8411-96CCC2878381}" presName="horz1" presStyleCnt="0"/>
      <dgm:spPr/>
    </dgm:pt>
    <dgm:pt modelId="{68534B77-0DED-42D9-9FFC-57523765F6FC}" type="pres">
      <dgm:prSet presAssocID="{E5D8374D-DF95-4921-8411-96CCC2878381}" presName="tx1" presStyleLbl="revTx" presStyleIdx="2" presStyleCnt="3" custScaleY="79266"/>
      <dgm:spPr/>
    </dgm:pt>
    <dgm:pt modelId="{58994AF2-A4A9-4C4A-AB17-86ACCBBED89C}" type="pres">
      <dgm:prSet presAssocID="{E5D8374D-DF95-4921-8411-96CCC2878381}" presName="vert1" presStyleCnt="0"/>
      <dgm:spPr/>
    </dgm:pt>
  </dgm:ptLst>
  <dgm:cxnLst>
    <dgm:cxn modelId="{1B3E4520-A6FE-47EA-BBEC-61A22F20E8D9}" type="presOf" srcId="{E5D8374D-DF95-4921-8411-96CCC2878381}" destId="{68534B77-0DED-42D9-9FFC-57523765F6FC}" srcOrd="0" destOrd="0" presId="urn:microsoft.com/office/officeart/2008/layout/LinedList"/>
    <dgm:cxn modelId="{BB105625-E152-41F9-9960-35BEB88DBC82}" srcId="{3BFA3707-CCC6-4E6E-880C-5EE6821C030E}" destId="{5E8E49DA-DCFF-4EB3-9D4E-D6ED9D933AAD}" srcOrd="1" destOrd="0" parTransId="{E09DF564-1404-43B0-BE3A-52CF4CDDF525}" sibTransId="{3801A901-92A0-45F6-880E-5ACD8F9864E6}"/>
    <dgm:cxn modelId="{3F764D2E-75A8-4019-84F2-FA9201E036E0}" type="presOf" srcId="{3BFA3707-CCC6-4E6E-880C-5EE6821C030E}" destId="{4387683E-6E6B-4AC6-BA60-B807446F349E}" srcOrd="0" destOrd="0" presId="urn:microsoft.com/office/officeart/2008/layout/LinedList"/>
    <dgm:cxn modelId="{AB164852-FFB0-40EC-8A2C-1D9D40D3A979}" type="presOf" srcId="{5E8E49DA-DCFF-4EB3-9D4E-D6ED9D933AAD}" destId="{2E8FB135-FAB4-4CA1-B783-670ADDEF2284}" srcOrd="0" destOrd="0" presId="urn:microsoft.com/office/officeart/2008/layout/LinedList"/>
    <dgm:cxn modelId="{B0D304B4-DF23-424E-AB78-7E42F08C3B99}" srcId="{3BFA3707-CCC6-4E6E-880C-5EE6821C030E}" destId="{BA883ABC-8D5B-4E9C-BC0C-7F8458C58648}" srcOrd="0" destOrd="0" parTransId="{4D84BBE9-9135-4890-835C-181770AE4927}" sibTransId="{F90DE77B-DAA8-4FBA-B474-EDA4A70B041F}"/>
    <dgm:cxn modelId="{D0AFBCB4-3EAA-42F0-9CD5-1D5F5EA0422A}" type="presOf" srcId="{BA883ABC-8D5B-4E9C-BC0C-7F8458C58648}" destId="{3AB9280F-E531-4E23-8A79-B303A1969F4E}" srcOrd="0" destOrd="0" presId="urn:microsoft.com/office/officeart/2008/layout/LinedList"/>
    <dgm:cxn modelId="{0A0F7DD0-7E9D-4A20-9F87-37898D72ADB0}" srcId="{3BFA3707-CCC6-4E6E-880C-5EE6821C030E}" destId="{E5D8374D-DF95-4921-8411-96CCC2878381}" srcOrd="2" destOrd="0" parTransId="{0C580495-4FC3-45D6-A173-66F4F38B4962}" sibTransId="{6FE3D11F-1CEC-4695-88A0-1F5DBB8A45C6}"/>
    <dgm:cxn modelId="{588CD240-FFF8-4B9E-9E65-4241416EE2F4}" type="presParOf" srcId="{4387683E-6E6B-4AC6-BA60-B807446F349E}" destId="{18338C3A-2A20-46B6-A09F-DA42FBA0AB6C}" srcOrd="0" destOrd="0" presId="urn:microsoft.com/office/officeart/2008/layout/LinedList"/>
    <dgm:cxn modelId="{A7B3CA39-F57A-435E-8D0E-56929475C763}" type="presParOf" srcId="{4387683E-6E6B-4AC6-BA60-B807446F349E}" destId="{E1C95F33-54FD-4195-B3AA-43C55BAE9945}" srcOrd="1" destOrd="0" presId="urn:microsoft.com/office/officeart/2008/layout/LinedList"/>
    <dgm:cxn modelId="{90404A1D-3041-4563-8ECA-546C33D9007A}" type="presParOf" srcId="{E1C95F33-54FD-4195-B3AA-43C55BAE9945}" destId="{3AB9280F-E531-4E23-8A79-B303A1969F4E}" srcOrd="0" destOrd="0" presId="urn:microsoft.com/office/officeart/2008/layout/LinedList"/>
    <dgm:cxn modelId="{19763530-BBB2-475D-9DCF-35517AC26178}" type="presParOf" srcId="{E1C95F33-54FD-4195-B3AA-43C55BAE9945}" destId="{864EF667-F0A5-4CC1-967E-ECBF9DA8C061}" srcOrd="1" destOrd="0" presId="urn:microsoft.com/office/officeart/2008/layout/LinedList"/>
    <dgm:cxn modelId="{7531B98B-7E09-48EE-8940-AD0F51FBD41B}" type="presParOf" srcId="{4387683E-6E6B-4AC6-BA60-B807446F349E}" destId="{0529BD77-BB73-41AB-A406-432B3DBEC888}" srcOrd="2" destOrd="0" presId="urn:microsoft.com/office/officeart/2008/layout/LinedList"/>
    <dgm:cxn modelId="{54043099-D516-480B-9BFA-86D288C38D37}" type="presParOf" srcId="{4387683E-6E6B-4AC6-BA60-B807446F349E}" destId="{122A7A37-0FF9-47F8-B36A-7E34C58F6840}" srcOrd="3" destOrd="0" presId="urn:microsoft.com/office/officeart/2008/layout/LinedList"/>
    <dgm:cxn modelId="{8E8F9F66-E39D-40F6-881F-61AC58B90136}" type="presParOf" srcId="{122A7A37-0FF9-47F8-B36A-7E34C58F6840}" destId="{2E8FB135-FAB4-4CA1-B783-670ADDEF2284}" srcOrd="0" destOrd="0" presId="urn:microsoft.com/office/officeart/2008/layout/LinedList"/>
    <dgm:cxn modelId="{2338D8C0-8648-472E-BF2A-6F77B9E715C7}" type="presParOf" srcId="{122A7A37-0FF9-47F8-B36A-7E34C58F6840}" destId="{68380163-2705-469E-BF24-850AD4D64114}" srcOrd="1" destOrd="0" presId="urn:microsoft.com/office/officeart/2008/layout/LinedList"/>
    <dgm:cxn modelId="{49302888-C1A1-410D-A2D3-0DEE2329CB7D}" type="presParOf" srcId="{4387683E-6E6B-4AC6-BA60-B807446F349E}" destId="{917B00C5-2C15-4AC5-A16D-6A6971A6CC85}" srcOrd="4" destOrd="0" presId="urn:microsoft.com/office/officeart/2008/layout/LinedList"/>
    <dgm:cxn modelId="{AC119A20-5D34-413D-B8FA-D80F0C9443A0}" type="presParOf" srcId="{4387683E-6E6B-4AC6-BA60-B807446F349E}" destId="{7CFC7B68-CC67-4306-9C0D-A391A1807C91}" srcOrd="5" destOrd="0" presId="urn:microsoft.com/office/officeart/2008/layout/LinedList"/>
    <dgm:cxn modelId="{F039F6E1-9ED7-487C-B19B-614B7C7CBB61}" type="presParOf" srcId="{7CFC7B68-CC67-4306-9C0D-A391A1807C91}" destId="{68534B77-0DED-42D9-9FFC-57523765F6FC}" srcOrd="0" destOrd="0" presId="urn:microsoft.com/office/officeart/2008/layout/LinedList"/>
    <dgm:cxn modelId="{DD007C43-CECE-4DE8-B922-98D25A2DDF80}" type="presParOf" srcId="{7CFC7B68-CC67-4306-9C0D-A391A1807C91}" destId="{58994AF2-A4A9-4C4A-AB17-86ACCBBED89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B4EC52-5308-40D7-BABF-F83DABA09015}"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F2DE3ABA-32B4-4187-8259-460332301812}">
      <dgm:prSet custT="1"/>
      <dgm:spPr/>
      <dgm:t>
        <a:bodyPr/>
        <a:lstStyle/>
        <a:p>
          <a:r>
            <a:rPr lang="en-US" sz="2400" dirty="0">
              <a:latin typeface="Aptos" panose="020B0004020202020204" pitchFamily="34" charset="0"/>
            </a:rPr>
            <a:t>Advise us of community needs and engagement opportunities to best identify children and families in Monmouth and Ocean Counties who are eligible for NJ InCK and who could benefit from its services.  </a:t>
          </a:r>
        </a:p>
      </dgm:t>
    </dgm:pt>
    <dgm:pt modelId="{8FFBFE44-1961-4E65-ADE6-B1DE4EF30657}" type="parTrans" cxnId="{9BB831DA-DB91-464E-BA10-20000D3F49FC}">
      <dgm:prSet/>
      <dgm:spPr/>
      <dgm:t>
        <a:bodyPr/>
        <a:lstStyle/>
        <a:p>
          <a:endParaRPr lang="en-US" sz="2400">
            <a:latin typeface="Aptos" panose="020B0004020202020204" pitchFamily="34" charset="0"/>
          </a:endParaRPr>
        </a:p>
      </dgm:t>
    </dgm:pt>
    <dgm:pt modelId="{6B98BED8-8632-4368-B956-7CDB8E1EE30A}" type="sibTrans" cxnId="{9BB831DA-DB91-464E-BA10-20000D3F49FC}">
      <dgm:prSet/>
      <dgm:spPr/>
      <dgm:t>
        <a:bodyPr/>
        <a:lstStyle/>
        <a:p>
          <a:endParaRPr lang="en-US" sz="2400">
            <a:latin typeface="Aptos" panose="020B0004020202020204" pitchFamily="34" charset="0"/>
          </a:endParaRPr>
        </a:p>
      </dgm:t>
    </dgm:pt>
    <dgm:pt modelId="{07F588C2-D6EC-4AD8-B464-63600CCA85C3}">
      <dgm:prSet custT="1"/>
      <dgm:spPr/>
      <dgm:t>
        <a:bodyPr/>
        <a:lstStyle/>
        <a:p>
          <a:r>
            <a:rPr lang="en-US" sz="2400" dirty="0">
              <a:latin typeface="Aptos" panose="020B0004020202020204" pitchFamily="34" charset="0"/>
            </a:rPr>
            <a:t>Provide feedback on the program and considering appropriate measures of quality performance.   </a:t>
          </a:r>
        </a:p>
      </dgm:t>
    </dgm:pt>
    <dgm:pt modelId="{9F61E4B0-BC8C-4887-8F9C-082B66DC5FF4}" type="parTrans" cxnId="{901EF029-8041-4B04-AD11-BD197E20017A}">
      <dgm:prSet/>
      <dgm:spPr/>
      <dgm:t>
        <a:bodyPr/>
        <a:lstStyle/>
        <a:p>
          <a:endParaRPr lang="en-US" sz="2400">
            <a:latin typeface="Aptos" panose="020B0004020202020204" pitchFamily="34" charset="0"/>
          </a:endParaRPr>
        </a:p>
      </dgm:t>
    </dgm:pt>
    <dgm:pt modelId="{B30E292B-6481-4708-83BB-3B6914E91ED1}" type="sibTrans" cxnId="{901EF029-8041-4B04-AD11-BD197E20017A}">
      <dgm:prSet/>
      <dgm:spPr/>
      <dgm:t>
        <a:bodyPr/>
        <a:lstStyle/>
        <a:p>
          <a:endParaRPr lang="en-US" sz="2400">
            <a:latin typeface="Aptos" panose="020B0004020202020204" pitchFamily="34" charset="0"/>
          </a:endParaRPr>
        </a:p>
      </dgm:t>
    </dgm:pt>
    <dgm:pt modelId="{58223C6D-556F-4571-A493-E2CA0216BCE6}">
      <dgm:prSet custT="1"/>
      <dgm:spPr/>
      <dgm:t>
        <a:bodyPr/>
        <a:lstStyle/>
        <a:p>
          <a:r>
            <a:rPr lang="en-US" sz="2400" dirty="0">
              <a:latin typeface="Aptos" panose="020B0004020202020204" pitchFamily="34" charset="0"/>
            </a:rPr>
            <a:t>Serve as an advisory body to NJ InCK and the three co-lead organizations </a:t>
          </a:r>
        </a:p>
      </dgm:t>
    </dgm:pt>
    <dgm:pt modelId="{E70BAF35-BBE0-46F8-AEBD-4BD1DD2E4B07}" type="parTrans" cxnId="{77605124-CF16-423B-8817-110FEFC82D30}">
      <dgm:prSet/>
      <dgm:spPr/>
      <dgm:t>
        <a:bodyPr/>
        <a:lstStyle/>
        <a:p>
          <a:endParaRPr lang="en-US" sz="2400">
            <a:latin typeface="Aptos" panose="020B0004020202020204" pitchFamily="34" charset="0"/>
          </a:endParaRPr>
        </a:p>
      </dgm:t>
    </dgm:pt>
    <dgm:pt modelId="{653B2842-0B52-426A-BF54-EB55923F542F}" type="sibTrans" cxnId="{77605124-CF16-423B-8817-110FEFC82D30}">
      <dgm:prSet/>
      <dgm:spPr/>
      <dgm:t>
        <a:bodyPr/>
        <a:lstStyle/>
        <a:p>
          <a:endParaRPr lang="en-US" sz="2400">
            <a:latin typeface="Aptos" panose="020B0004020202020204" pitchFamily="34" charset="0"/>
          </a:endParaRPr>
        </a:p>
      </dgm:t>
    </dgm:pt>
    <dgm:pt modelId="{454051AE-F8DA-42E2-BE3E-41296A64D22F}">
      <dgm:prSet custT="1"/>
      <dgm:spPr/>
      <dgm:t>
        <a:bodyPr/>
        <a:lstStyle/>
        <a:p>
          <a:r>
            <a:rPr lang="en-US" sz="2400" dirty="0">
              <a:latin typeface="Aptos" panose="020B0004020202020204" pitchFamily="34" charset="0"/>
            </a:rPr>
            <a:t>As trusted community organizations, Council members, provide social services and resources that are vital for the health and wellness of children and families in Monmouth and Ocean counties. </a:t>
          </a:r>
        </a:p>
      </dgm:t>
    </dgm:pt>
    <dgm:pt modelId="{80B4AE3E-CDD9-474F-9434-00A9446CAE0C}" type="parTrans" cxnId="{84812FBB-713E-4C31-A269-A993EA3243E7}">
      <dgm:prSet/>
      <dgm:spPr/>
      <dgm:t>
        <a:bodyPr/>
        <a:lstStyle/>
        <a:p>
          <a:endParaRPr lang="en-US" sz="2400">
            <a:latin typeface="Aptos" panose="020B0004020202020204" pitchFamily="34" charset="0"/>
          </a:endParaRPr>
        </a:p>
      </dgm:t>
    </dgm:pt>
    <dgm:pt modelId="{7DEC2DE6-3F53-41A3-B64A-C8A93CC937D9}" type="sibTrans" cxnId="{84812FBB-713E-4C31-A269-A993EA3243E7}">
      <dgm:prSet/>
      <dgm:spPr/>
      <dgm:t>
        <a:bodyPr/>
        <a:lstStyle/>
        <a:p>
          <a:endParaRPr lang="en-US" sz="2400">
            <a:latin typeface="Aptos" panose="020B0004020202020204" pitchFamily="34" charset="0"/>
          </a:endParaRPr>
        </a:p>
      </dgm:t>
    </dgm:pt>
    <dgm:pt modelId="{109CDB58-C193-4437-8AE7-DFD1D8D4AFC0}" type="pres">
      <dgm:prSet presAssocID="{5DB4EC52-5308-40D7-BABF-F83DABA09015}" presName="vert0" presStyleCnt="0">
        <dgm:presLayoutVars>
          <dgm:dir/>
          <dgm:animOne val="branch"/>
          <dgm:animLvl val="lvl"/>
        </dgm:presLayoutVars>
      </dgm:prSet>
      <dgm:spPr/>
    </dgm:pt>
    <dgm:pt modelId="{9C4F75D8-5206-40A1-9B17-2BD3DF4564E3}" type="pres">
      <dgm:prSet presAssocID="{F2DE3ABA-32B4-4187-8259-460332301812}" presName="thickLine" presStyleLbl="alignNode1" presStyleIdx="0" presStyleCnt="4"/>
      <dgm:spPr/>
    </dgm:pt>
    <dgm:pt modelId="{85C9870C-216E-4135-9FB8-6DACCCF0B713}" type="pres">
      <dgm:prSet presAssocID="{F2DE3ABA-32B4-4187-8259-460332301812}" presName="horz1" presStyleCnt="0"/>
      <dgm:spPr/>
    </dgm:pt>
    <dgm:pt modelId="{5D608175-E5FA-4FB3-8AF3-E46811289B31}" type="pres">
      <dgm:prSet presAssocID="{F2DE3ABA-32B4-4187-8259-460332301812}" presName="tx1" presStyleLbl="revTx" presStyleIdx="0" presStyleCnt="4" custScaleY="117985"/>
      <dgm:spPr/>
    </dgm:pt>
    <dgm:pt modelId="{84A3ADC2-0B5F-4812-9E76-8D76E3E53751}" type="pres">
      <dgm:prSet presAssocID="{F2DE3ABA-32B4-4187-8259-460332301812}" presName="vert1" presStyleCnt="0"/>
      <dgm:spPr/>
    </dgm:pt>
    <dgm:pt modelId="{6EA5C84A-2DAB-438E-8A64-7239DC751676}" type="pres">
      <dgm:prSet presAssocID="{07F588C2-D6EC-4AD8-B464-63600CCA85C3}" presName="thickLine" presStyleLbl="alignNode1" presStyleIdx="1" presStyleCnt="4"/>
      <dgm:spPr/>
    </dgm:pt>
    <dgm:pt modelId="{453A5DFD-E0AC-4AA3-9299-8C555FE001D2}" type="pres">
      <dgm:prSet presAssocID="{07F588C2-D6EC-4AD8-B464-63600CCA85C3}" presName="horz1" presStyleCnt="0"/>
      <dgm:spPr/>
    </dgm:pt>
    <dgm:pt modelId="{8BF57043-5BA5-4B60-AC31-77EF16BCB1D9}" type="pres">
      <dgm:prSet presAssocID="{07F588C2-D6EC-4AD8-B464-63600CCA85C3}" presName="tx1" presStyleLbl="revTx" presStyleIdx="1" presStyleCnt="4" custScaleY="64480"/>
      <dgm:spPr/>
    </dgm:pt>
    <dgm:pt modelId="{0552AE37-01DF-46AF-A258-0780BCAC6EDA}" type="pres">
      <dgm:prSet presAssocID="{07F588C2-D6EC-4AD8-B464-63600CCA85C3}" presName="vert1" presStyleCnt="0"/>
      <dgm:spPr/>
    </dgm:pt>
    <dgm:pt modelId="{DA5F0BD6-1C78-46EA-9EED-AD810071DCD5}" type="pres">
      <dgm:prSet presAssocID="{58223C6D-556F-4571-A493-E2CA0216BCE6}" presName="thickLine" presStyleLbl="alignNode1" presStyleIdx="2" presStyleCnt="4"/>
      <dgm:spPr/>
    </dgm:pt>
    <dgm:pt modelId="{F1BA62F0-C201-4C1D-8828-7EBA2682C6A0}" type="pres">
      <dgm:prSet presAssocID="{58223C6D-556F-4571-A493-E2CA0216BCE6}" presName="horz1" presStyleCnt="0"/>
      <dgm:spPr/>
    </dgm:pt>
    <dgm:pt modelId="{94FE999C-9756-455E-89E2-A58FE04E3194}" type="pres">
      <dgm:prSet presAssocID="{58223C6D-556F-4571-A493-E2CA0216BCE6}" presName="tx1" presStyleLbl="revTx" presStyleIdx="2" presStyleCnt="4" custScaleY="70582"/>
      <dgm:spPr/>
    </dgm:pt>
    <dgm:pt modelId="{94B49320-6ED7-4044-8464-9B1D79E892D5}" type="pres">
      <dgm:prSet presAssocID="{58223C6D-556F-4571-A493-E2CA0216BCE6}" presName="vert1" presStyleCnt="0"/>
      <dgm:spPr/>
    </dgm:pt>
    <dgm:pt modelId="{8E216AC0-AFF1-4D02-B82C-DA3263CB1EDD}" type="pres">
      <dgm:prSet presAssocID="{454051AE-F8DA-42E2-BE3E-41296A64D22F}" presName="thickLine" presStyleLbl="alignNode1" presStyleIdx="3" presStyleCnt="4"/>
      <dgm:spPr/>
    </dgm:pt>
    <dgm:pt modelId="{2E800D3E-632F-4E8B-91A3-AE09EB4951F2}" type="pres">
      <dgm:prSet presAssocID="{454051AE-F8DA-42E2-BE3E-41296A64D22F}" presName="horz1" presStyleCnt="0"/>
      <dgm:spPr/>
    </dgm:pt>
    <dgm:pt modelId="{38A0DC0D-B8BE-4827-84A0-970E73A7359A}" type="pres">
      <dgm:prSet presAssocID="{454051AE-F8DA-42E2-BE3E-41296A64D22F}" presName="tx1" presStyleLbl="revTx" presStyleIdx="3" presStyleCnt="4"/>
      <dgm:spPr/>
    </dgm:pt>
    <dgm:pt modelId="{37733222-C512-4E7D-B97B-2C86E519E6CD}" type="pres">
      <dgm:prSet presAssocID="{454051AE-F8DA-42E2-BE3E-41296A64D22F}" presName="vert1" presStyleCnt="0"/>
      <dgm:spPr/>
    </dgm:pt>
  </dgm:ptLst>
  <dgm:cxnLst>
    <dgm:cxn modelId="{8693461C-CDA6-46A8-A47D-690C32D449DA}" type="presOf" srcId="{5DB4EC52-5308-40D7-BABF-F83DABA09015}" destId="{109CDB58-C193-4437-8AE7-DFD1D8D4AFC0}" srcOrd="0" destOrd="0" presId="urn:microsoft.com/office/officeart/2008/layout/LinedList"/>
    <dgm:cxn modelId="{77605124-CF16-423B-8817-110FEFC82D30}" srcId="{5DB4EC52-5308-40D7-BABF-F83DABA09015}" destId="{58223C6D-556F-4571-A493-E2CA0216BCE6}" srcOrd="2" destOrd="0" parTransId="{E70BAF35-BBE0-46F8-AEBD-4BD1DD2E4B07}" sibTransId="{653B2842-0B52-426A-BF54-EB55923F542F}"/>
    <dgm:cxn modelId="{901EF029-8041-4B04-AD11-BD197E20017A}" srcId="{5DB4EC52-5308-40D7-BABF-F83DABA09015}" destId="{07F588C2-D6EC-4AD8-B464-63600CCA85C3}" srcOrd="1" destOrd="0" parTransId="{9F61E4B0-BC8C-4887-8F9C-082B66DC5FF4}" sibTransId="{B30E292B-6481-4708-83BB-3B6914E91ED1}"/>
    <dgm:cxn modelId="{3EDBAB32-4397-421C-A73F-11960A9CF6CA}" type="presOf" srcId="{07F588C2-D6EC-4AD8-B464-63600CCA85C3}" destId="{8BF57043-5BA5-4B60-AC31-77EF16BCB1D9}" srcOrd="0" destOrd="0" presId="urn:microsoft.com/office/officeart/2008/layout/LinedList"/>
    <dgm:cxn modelId="{21A04E36-1167-4C5B-BA25-648E4393375C}" type="presOf" srcId="{454051AE-F8DA-42E2-BE3E-41296A64D22F}" destId="{38A0DC0D-B8BE-4827-84A0-970E73A7359A}" srcOrd="0" destOrd="0" presId="urn:microsoft.com/office/officeart/2008/layout/LinedList"/>
    <dgm:cxn modelId="{4302206E-432D-444E-9CA8-BB8FCC9C60E8}" type="presOf" srcId="{58223C6D-556F-4571-A493-E2CA0216BCE6}" destId="{94FE999C-9756-455E-89E2-A58FE04E3194}" srcOrd="0" destOrd="0" presId="urn:microsoft.com/office/officeart/2008/layout/LinedList"/>
    <dgm:cxn modelId="{49C80FAE-8879-4FEB-A4E7-CA5EB59A6748}" type="presOf" srcId="{F2DE3ABA-32B4-4187-8259-460332301812}" destId="{5D608175-E5FA-4FB3-8AF3-E46811289B31}" srcOrd="0" destOrd="0" presId="urn:microsoft.com/office/officeart/2008/layout/LinedList"/>
    <dgm:cxn modelId="{84812FBB-713E-4C31-A269-A993EA3243E7}" srcId="{5DB4EC52-5308-40D7-BABF-F83DABA09015}" destId="{454051AE-F8DA-42E2-BE3E-41296A64D22F}" srcOrd="3" destOrd="0" parTransId="{80B4AE3E-CDD9-474F-9434-00A9446CAE0C}" sibTransId="{7DEC2DE6-3F53-41A3-B64A-C8A93CC937D9}"/>
    <dgm:cxn modelId="{9BB831DA-DB91-464E-BA10-20000D3F49FC}" srcId="{5DB4EC52-5308-40D7-BABF-F83DABA09015}" destId="{F2DE3ABA-32B4-4187-8259-460332301812}" srcOrd="0" destOrd="0" parTransId="{8FFBFE44-1961-4E65-ADE6-B1DE4EF30657}" sibTransId="{6B98BED8-8632-4368-B956-7CDB8E1EE30A}"/>
    <dgm:cxn modelId="{EED31BBE-DACB-4CA3-AFB2-542B5029CC14}" type="presParOf" srcId="{109CDB58-C193-4437-8AE7-DFD1D8D4AFC0}" destId="{9C4F75D8-5206-40A1-9B17-2BD3DF4564E3}" srcOrd="0" destOrd="0" presId="urn:microsoft.com/office/officeart/2008/layout/LinedList"/>
    <dgm:cxn modelId="{EB91AA0C-EF03-4AD5-AB80-FE477FF062B3}" type="presParOf" srcId="{109CDB58-C193-4437-8AE7-DFD1D8D4AFC0}" destId="{85C9870C-216E-4135-9FB8-6DACCCF0B713}" srcOrd="1" destOrd="0" presId="urn:microsoft.com/office/officeart/2008/layout/LinedList"/>
    <dgm:cxn modelId="{1E9D2F9D-883E-4CC1-B476-AE38AEF295CD}" type="presParOf" srcId="{85C9870C-216E-4135-9FB8-6DACCCF0B713}" destId="{5D608175-E5FA-4FB3-8AF3-E46811289B31}" srcOrd="0" destOrd="0" presId="urn:microsoft.com/office/officeart/2008/layout/LinedList"/>
    <dgm:cxn modelId="{3647C9C3-B3B8-4ADE-840E-55653A0717DC}" type="presParOf" srcId="{85C9870C-216E-4135-9FB8-6DACCCF0B713}" destId="{84A3ADC2-0B5F-4812-9E76-8D76E3E53751}" srcOrd="1" destOrd="0" presId="urn:microsoft.com/office/officeart/2008/layout/LinedList"/>
    <dgm:cxn modelId="{50A86BEA-F794-4861-B3B7-5D5432787712}" type="presParOf" srcId="{109CDB58-C193-4437-8AE7-DFD1D8D4AFC0}" destId="{6EA5C84A-2DAB-438E-8A64-7239DC751676}" srcOrd="2" destOrd="0" presId="urn:microsoft.com/office/officeart/2008/layout/LinedList"/>
    <dgm:cxn modelId="{4773232C-54C1-48FB-81DF-74887CFA6BFF}" type="presParOf" srcId="{109CDB58-C193-4437-8AE7-DFD1D8D4AFC0}" destId="{453A5DFD-E0AC-4AA3-9299-8C555FE001D2}" srcOrd="3" destOrd="0" presId="urn:microsoft.com/office/officeart/2008/layout/LinedList"/>
    <dgm:cxn modelId="{5C42F44E-611A-4101-B174-53D514F1D403}" type="presParOf" srcId="{453A5DFD-E0AC-4AA3-9299-8C555FE001D2}" destId="{8BF57043-5BA5-4B60-AC31-77EF16BCB1D9}" srcOrd="0" destOrd="0" presId="urn:microsoft.com/office/officeart/2008/layout/LinedList"/>
    <dgm:cxn modelId="{B9120B5D-9E92-424E-A569-85B6D47A95F6}" type="presParOf" srcId="{453A5DFD-E0AC-4AA3-9299-8C555FE001D2}" destId="{0552AE37-01DF-46AF-A258-0780BCAC6EDA}" srcOrd="1" destOrd="0" presId="urn:microsoft.com/office/officeart/2008/layout/LinedList"/>
    <dgm:cxn modelId="{755A9E3A-A4BA-4796-80A2-4419F243552A}" type="presParOf" srcId="{109CDB58-C193-4437-8AE7-DFD1D8D4AFC0}" destId="{DA5F0BD6-1C78-46EA-9EED-AD810071DCD5}" srcOrd="4" destOrd="0" presId="urn:microsoft.com/office/officeart/2008/layout/LinedList"/>
    <dgm:cxn modelId="{19BF56A2-EAB1-471A-B297-31AA3C888185}" type="presParOf" srcId="{109CDB58-C193-4437-8AE7-DFD1D8D4AFC0}" destId="{F1BA62F0-C201-4C1D-8828-7EBA2682C6A0}" srcOrd="5" destOrd="0" presId="urn:microsoft.com/office/officeart/2008/layout/LinedList"/>
    <dgm:cxn modelId="{0995081D-6152-48EC-9AED-66C7F8992114}" type="presParOf" srcId="{F1BA62F0-C201-4C1D-8828-7EBA2682C6A0}" destId="{94FE999C-9756-455E-89E2-A58FE04E3194}" srcOrd="0" destOrd="0" presId="urn:microsoft.com/office/officeart/2008/layout/LinedList"/>
    <dgm:cxn modelId="{3E339250-B499-4600-A7C5-51F3C9220522}" type="presParOf" srcId="{F1BA62F0-C201-4C1D-8828-7EBA2682C6A0}" destId="{94B49320-6ED7-4044-8464-9B1D79E892D5}" srcOrd="1" destOrd="0" presId="urn:microsoft.com/office/officeart/2008/layout/LinedList"/>
    <dgm:cxn modelId="{0DEB12B3-E2A2-4B0C-99EB-58C42A4AE216}" type="presParOf" srcId="{109CDB58-C193-4437-8AE7-DFD1D8D4AFC0}" destId="{8E216AC0-AFF1-4D02-B82C-DA3263CB1EDD}" srcOrd="6" destOrd="0" presId="urn:microsoft.com/office/officeart/2008/layout/LinedList"/>
    <dgm:cxn modelId="{6394DE87-5D69-4DBB-B0C9-1173B08FC702}" type="presParOf" srcId="{109CDB58-C193-4437-8AE7-DFD1D8D4AFC0}" destId="{2E800D3E-632F-4E8B-91A3-AE09EB4951F2}" srcOrd="7" destOrd="0" presId="urn:microsoft.com/office/officeart/2008/layout/LinedList"/>
    <dgm:cxn modelId="{B247A4F9-88D7-4355-84C2-BBF411CFAB58}" type="presParOf" srcId="{2E800D3E-632F-4E8B-91A3-AE09EB4951F2}" destId="{38A0DC0D-B8BE-4827-84A0-970E73A7359A}" srcOrd="0" destOrd="0" presId="urn:microsoft.com/office/officeart/2008/layout/LinedList"/>
    <dgm:cxn modelId="{F2597760-8E94-4946-8C33-6C699B1F9037}" type="presParOf" srcId="{2E800D3E-632F-4E8B-91A3-AE09EB4951F2}" destId="{37733222-C512-4E7D-B97B-2C86E519E6C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6ED7D-A201-44E9-B1E7-221AB6C04B03}">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157B38-D9ED-4700-AEF4-6FC1E3182649}">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9:00am- Welcome and Introductions</a:t>
          </a:r>
        </a:p>
      </dsp:txBody>
      <dsp:txXfrm>
        <a:off x="0" y="531"/>
        <a:ext cx="10515600" cy="870055"/>
      </dsp:txXfrm>
    </dsp:sp>
    <dsp:sp modelId="{B3EF35AC-A71C-4EE6-888B-123CE6BE890F}">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0C3CA4-D104-45E0-9829-318FFAAC6033}">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9:05am- Mission Moment</a:t>
          </a:r>
        </a:p>
      </dsp:txBody>
      <dsp:txXfrm>
        <a:off x="0" y="870586"/>
        <a:ext cx="10515600" cy="870055"/>
      </dsp:txXfrm>
    </dsp:sp>
    <dsp:sp modelId="{40AF391F-63B5-4438-BDF7-D96C8B55298C}">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3A6FC2-8C86-4123-8016-D7DB1B81EEB3}">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9:10am- NJ Integrated Care for Kids Overview and Q&amp;A</a:t>
          </a:r>
        </a:p>
      </dsp:txBody>
      <dsp:txXfrm>
        <a:off x="0" y="1740641"/>
        <a:ext cx="10515600" cy="870055"/>
      </dsp:txXfrm>
    </dsp:sp>
    <dsp:sp modelId="{B9C8D899-09EF-42E7-AB27-64FE5DD3E8D3}">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BED88B-8356-4878-A2E3-1AF48E79F695}">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9:45am- Review of Partnership Council Charter</a:t>
          </a:r>
        </a:p>
      </dsp:txBody>
      <dsp:txXfrm>
        <a:off x="0" y="2610696"/>
        <a:ext cx="10515600" cy="870055"/>
      </dsp:txXfrm>
    </dsp:sp>
    <dsp:sp modelId="{BE945457-D85C-40D4-877C-991A5B69C18E}">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2A1C7-49E6-4FC7-870A-31600E298B61}">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9:55am- Wrap up and Next Steps</a:t>
          </a:r>
        </a:p>
      </dsp:txBody>
      <dsp:txXfrm>
        <a:off x="0" y="3480751"/>
        <a:ext cx="10515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ADC54-3BF0-4782-B520-31BF3A67945E}">
      <dsp:nvSpPr>
        <dsp:cNvPr id="0" name=""/>
        <dsp:cNvSpPr/>
      </dsp:nvSpPr>
      <dsp:spPr>
        <a:xfrm>
          <a:off x="0" y="0"/>
          <a:ext cx="673544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FE6304-DE15-4849-9893-9D294F255112}">
      <dsp:nvSpPr>
        <dsp:cNvPr id="0" name=""/>
        <dsp:cNvSpPr/>
      </dsp:nvSpPr>
      <dsp:spPr>
        <a:xfrm>
          <a:off x="0" y="0"/>
          <a:ext cx="6735443" cy="139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latin typeface="Aptos" panose="020B0004020202020204" pitchFamily="34" charset="0"/>
            </a:rPr>
            <a:t>Urgent Resources</a:t>
          </a:r>
          <a:r>
            <a:rPr lang="en-US" sz="2400" kern="1200" dirty="0">
              <a:latin typeface="Aptos" panose="020B0004020202020204" pitchFamily="34" charset="0"/>
            </a:rPr>
            <a:t>: Urgent needs such as food insecurity or imminent homelessness are addressed immediately.</a:t>
          </a:r>
        </a:p>
      </dsp:txBody>
      <dsp:txXfrm>
        <a:off x="0" y="0"/>
        <a:ext cx="6735443" cy="1391150"/>
      </dsp:txXfrm>
    </dsp:sp>
    <dsp:sp modelId="{BE2F077C-6442-43CF-916D-0A86A5E22816}">
      <dsp:nvSpPr>
        <dsp:cNvPr id="0" name=""/>
        <dsp:cNvSpPr/>
      </dsp:nvSpPr>
      <dsp:spPr>
        <a:xfrm>
          <a:off x="0" y="1391150"/>
          <a:ext cx="673544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70341-8F9A-445B-9539-2DA134DE346B}">
      <dsp:nvSpPr>
        <dsp:cNvPr id="0" name=""/>
        <dsp:cNvSpPr/>
      </dsp:nvSpPr>
      <dsp:spPr>
        <a:xfrm>
          <a:off x="0" y="1391150"/>
          <a:ext cx="6735443" cy="139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latin typeface="Aptos" panose="020B0004020202020204" pitchFamily="34" charset="0"/>
            </a:rPr>
            <a:t>Empowering Families</a:t>
          </a:r>
          <a:r>
            <a:rPr lang="en-US" sz="2400" kern="1200" dirty="0">
              <a:latin typeface="Aptos" panose="020B0004020202020204" pitchFamily="34" charset="0"/>
            </a:rPr>
            <a:t>: Helping families learn to access resources independently.</a:t>
          </a:r>
        </a:p>
      </dsp:txBody>
      <dsp:txXfrm>
        <a:off x="0" y="1391150"/>
        <a:ext cx="6735443" cy="1391150"/>
      </dsp:txXfrm>
    </dsp:sp>
    <dsp:sp modelId="{6C35E973-CA0D-42EE-98F6-ED45335A188B}">
      <dsp:nvSpPr>
        <dsp:cNvPr id="0" name=""/>
        <dsp:cNvSpPr/>
      </dsp:nvSpPr>
      <dsp:spPr>
        <a:xfrm>
          <a:off x="0" y="2782301"/>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8BEB26-9351-40CC-BDC6-E1F16417232C}">
      <dsp:nvSpPr>
        <dsp:cNvPr id="0" name=""/>
        <dsp:cNvSpPr/>
      </dsp:nvSpPr>
      <dsp:spPr>
        <a:xfrm>
          <a:off x="0" y="2782301"/>
          <a:ext cx="6735443" cy="139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latin typeface="Aptos" panose="020B0004020202020204" pitchFamily="34" charset="0"/>
            </a:rPr>
            <a:t>Medicaid Assistance</a:t>
          </a:r>
          <a:r>
            <a:rPr lang="en-US" sz="2400" kern="1200" dirty="0">
              <a:latin typeface="Aptos" panose="020B0004020202020204" pitchFamily="34" charset="0"/>
            </a:rPr>
            <a:t>: Help families navigate the system to reinstate Medicaid, ensuring they have access to essential healthcare services.</a:t>
          </a:r>
        </a:p>
      </dsp:txBody>
      <dsp:txXfrm>
        <a:off x="0" y="2782301"/>
        <a:ext cx="6735443" cy="1391150"/>
      </dsp:txXfrm>
    </dsp:sp>
    <dsp:sp modelId="{D9659A08-2351-4FD0-82DE-D22C3C33F92C}">
      <dsp:nvSpPr>
        <dsp:cNvPr id="0" name=""/>
        <dsp:cNvSpPr/>
      </dsp:nvSpPr>
      <dsp:spPr>
        <a:xfrm>
          <a:off x="0" y="4173451"/>
          <a:ext cx="67354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7C07B5-3FBA-4961-9F9E-9816DAB6E3D9}">
      <dsp:nvSpPr>
        <dsp:cNvPr id="0" name=""/>
        <dsp:cNvSpPr/>
      </dsp:nvSpPr>
      <dsp:spPr>
        <a:xfrm>
          <a:off x="0" y="4173451"/>
          <a:ext cx="6735443" cy="139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latin typeface="Aptos" panose="020B0004020202020204" pitchFamily="34" charset="0"/>
            </a:rPr>
            <a:t>School Support</a:t>
          </a:r>
          <a:r>
            <a:rPr lang="en-US" sz="2400" kern="1200" dirty="0">
              <a:latin typeface="Aptos" panose="020B0004020202020204" pitchFamily="34" charset="0"/>
            </a:rPr>
            <a:t>: Help families facing challenges in the school system, like navigating Individualized Education Programs (IEPs).</a:t>
          </a:r>
        </a:p>
      </dsp:txBody>
      <dsp:txXfrm>
        <a:off x="0" y="4173451"/>
        <a:ext cx="6735443" cy="1391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47EBB-A0FF-4F8D-B4B0-1ECA432E0C72}">
      <dsp:nvSpPr>
        <dsp:cNvPr id="0" name=""/>
        <dsp:cNvSpPr/>
      </dsp:nvSpPr>
      <dsp:spPr>
        <a:xfrm>
          <a:off x="0" y="3100"/>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D46110-B047-4FE3-9806-80C0933DA04C}">
      <dsp:nvSpPr>
        <dsp:cNvPr id="0" name=""/>
        <dsp:cNvSpPr/>
      </dsp:nvSpPr>
      <dsp:spPr>
        <a:xfrm>
          <a:off x="0" y="3100"/>
          <a:ext cx="6728865" cy="2336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latin typeface="Aptos" panose="020B0004020202020204" pitchFamily="34" charset="0"/>
            </a:rPr>
            <a:t>Community Health Collaboration</a:t>
          </a:r>
          <a:r>
            <a:rPr lang="en-US" sz="2400" kern="1200" dirty="0">
              <a:latin typeface="Aptos" panose="020B0004020202020204" pitchFamily="34" charset="0"/>
            </a:rPr>
            <a:t>: Collaborate to address challenges, such as a child on the autism spectrum who runs away from medical appointments. Help the child feel more comfortable and ensure they receive necessary care.</a:t>
          </a:r>
        </a:p>
      </dsp:txBody>
      <dsp:txXfrm>
        <a:off x="0" y="3100"/>
        <a:ext cx="6728865" cy="2336201"/>
      </dsp:txXfrm>
    </dsp:sp>
    <dsp:sp modelId="{524D2712-CDAD-4A00-8442-ED3824080D07}">
      <dsp:nvSpPr>
        <dsp:cNvPr id="0" name=""/>
        <dsp:cNvSpPr/>
      </dsp:nvSpPr>
      <dsp:spPr>
        <a:xfrm>
          <a:off x="0" y="2339302"/>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72A67C-818F-4C95-9EDB-C224D613E2E9}">
      <dsp:nvSpPr>
        <dsp:cNvPr id="0" name=""/>
        <dsp:cNvSpPr/>
      </dsp:nvSpPr>
      <dsp:spPr>
        <a:xfrm>
          <a:off x="0" y="2339302"/>
          <a:ext cx="6735443" cy="1643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latin typeface="Aptos" panose="020B0004020202020204" pitchFamily="34" charset="0"/>
            </a:rPr>
            <a:t>Housing Assistance</a:t>
          </a:r>
          <a:r>
            <a:rPr lang="en-US" sz="2400" kern="1200" dirty="0">
              <a:latin typeface="Aptos" panose="020B0004020202020204" pitchFamily="34" charset="0"/>
            </a:rPr>
            <a:t>: Helped a single mother of three who was living in a hotel and connected her with resources to secure housing, resulting in her first permanent home.</a:t>
          </a:r>
        </a:p>
      </dsp:txBody>
      <dsp:txXfrm>
        <a:off x="0" y="2339302"/>
        <a:ext cx="6735443" cy="1643295"/>
      </dsp:txXfrm>
    </dsp:sp>
    <dsp:sp modelId="{FA0AFC80-5D82-408B-9678-0130FFE87108}">
      <dsp:nvSpPr>
        <dsp:cNvPr id="0" name=""/>
        <dsp:cNvSpPr/>
      </dsp:nvSpPr>
      <dsp:spPr>
        <a:xfrm>
          <a:off x="0" y="3982597"/>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E854BD-E5D9-4984-BFE2-D7650427C6EE}">
      <dsp:nvSpPr>
        <dsp:cNvPr id="0" name=""/>
        <dsp:cNvSpPr/>
      </dsp:nvSpPr>
      <dsp:spPr>
        <a:xfrm>
          <a:off x="0" y="3982597"/>
          <a:ext cx="6735443" cy="1578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latin typeface="Aptos" panose="020B0004020202020204" pitchFamily="34" charset="0"/>
            </a:rPr>
            <a:t>Medical Support</a:t>
          </a:r>
          <a:r>
            <a:rPr lang="en-US" sz="2400" kern="1200" dirty="0">
              <a:latin typeface="Aptos" panose="020B0004020202020204" pitchFamily="34" charset="0"/>
            </a:rPr>
            <a:t>: Assist families in navigating medical procedures for children who may have fears or anxieties, offering support during hospital visits or surgeries.</a:t>
          </a:r>
        </a:p>
      </dsp:txBody>
      <dsp:txXfrm>
        <a:off x="0" y="3982597"/>
        <a:ext cx="6735443" cy="15789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38C3A-2A20-46B6-A09F-DA42FBA0AB6C}">
      <dsp:nvSpPr>
        <dsp:cNvPr id="0" name=""/>
        <dsp:cNvSpPr/>
      </dsp:nvSpPr>
      <dsp:spPr>
        <a:xfrm>
          <a:off x="0" y="1002"/>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9280F-E531-4E23-8A79-B303A1969F4E}">
      <dsp:nvSpPr>
        <dsp:cNvPr id="0" name=""/>
        <dsp:cNvSpPr/>
      </dsp:nvSpPr>
      <dsp:spPr>
        <a:xfrm>
          <a:off x="0" y="1002"/>
          <a:ext cx="6735443" cy="1757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latin typeface="Aptos" panose="020B0004020202020204" pitchFamily="34" charset="0"/>
            </a:rPr>
            <a:t>Legal Assistance</a:t>
          </a:r>
          <a:r>
            <a:rPr lang="en-US" sz="2400" kern="1200" dirty="0">
              <a:latin typeface="Aptos" panose="020B0004020202020204" pitchFamily="34" charset="0"/>
            </a:rPr>
            <a:t>: In cases like a father going through a difficult divorce without the means to afford legal representation, helped facilitate access to legal services</a:t>
          </a:r>
        </a:p>
      </dsp:txBody>
      <dsp:txXfrm>
        <a:off x="0" y="1002"/>
        <a:ext cx="6735443" cy="1757443"/>
      </dsp:txXfrm>
    </dsp:sp>
    <dsp:sp modelId="{0529BD77-BB73-41AB-A406-432B3DBEC888}">
      <dsp:nvSpPr>
        <dsp:cNvPr id="0" name=""/>
        <dsp:cNvSpPr/>
      </dsp:nvSpPr>
      <dsp:spPr>
        <a:xfrm>
          <a:off x="0" y="1758445"/>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8FB135-FAB4-4CA1-B783-670ADDEF2284}">
      <dsp:nvSpPr>
        <dsp:cNvPr id="0" name=""/>
        <dsp:cNvSpPr/>
      </dsp:nvSpPr>
      <dsp:spPr>
        <a:xfrm>
          <a:off x="0" y="1758445"/>
          <a:ext cx="6735443" cy="2047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latin typeface="Aptos" panose="020B0004020202020204" pitchFamily="34" charset="0"/>
            </a:rPr>
            <a:t>Food Access</a:t>
          </a:r>
          <a:r>
            <a:rPr lang="en-US" sz="2400" kern="1200" dirty="0">
              <a:latin typeface="Aptos" panose="020B0004020202020204" pitchFamily="34" charset="0"/>
            </a:rPr>
            <a:t>: Maintain an up-to-date list of food pantries and other services available in the community, ensuring families have access to essential resources like food assistance programs.</a:t>
          </a:r>
        </a:p>
      </dsp:txBody>
      <dsp:txXfrm>
        <a:off x="0" y="1758445"/>
        <a:ext cx="6735443" cy="2047711"/>
      </dsp:txXfrm>
    </dsp:sp>
    <dsp:sp modelId="{917B00C5-2C15-4AC5-A16D-6A6971A6CC85}">
      <dsp:nvSpPr>
        <dsp:cNvPr id="0" name=""/>
        <dsp:cNvSpPr/>
      </dsp:nvSpPr>
      <dsp:spPr>
        <a:xfrm>
          <a:off x="0" y="3806156"/>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34B77-0DED-42D9-9FFC-57523765F6FC}">
      <dsp:nvSpPr>
        <dsp:cNvPr id="0" name=""/>
        <dsp:cNvSpPr/>
      </dsp:nvSpPr>
      <dsp:spPr>
        <a:xfrm>
          <a:off x="0" y="3806156"/>
          <a:ext cx="6735443" cy="1757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mj-lt"/>
            <a:buNone/>
          </a:pPr>
          <a:r>
            <a:rPr lang="en-US" sz="2400" b="1" kern="1200" dirty="0">
              <a:latin typeface="Aptos" panose="020B0004020202020204" pitchFamily="34" charset="0"/>
            </a:rPr>
            <a:t>Collaborative Network: </a:t>
          </a:r>
          <a:r>
            <a:rPr lang="en-US" sz="2400" b="0" kern="1200" dirty="0">
              <a:latin typeface="Aptos" panose="020B0004020202020204" pitchFamily="34" charset="0"/>
            </a:rPr>
            <a:t>C</a:t>
          </a:r>
          <a:r>
            <a:rPr lang="en-US" sz="2400" kern="1200" dirty="0">
              <a:latin typeface="Aptos" panose="020B0004020202020204" pitchFamily="34" charset="0"/>
            </a:rPr>
            <a:t>ollaborate with agencies and programs in the community, creating a network of support where referrals are made between organizations to ensure families receive comprehensive assistance.</a:t>
          </a:r>
        </a:p>
      </dsp:txBody>
      <dsp:txXfrm>
        <a:off x="0" y="3806156"/>
        <a:ext cx="6735443" cy="1757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F75D8-5206-40A1-9B17-2BD3DF4564E3}">
      <dsp:nvSpPr>
        <dsp:cNvPr id="0" name=""/>
        <dsp:cNvSpPr/>
      </dsp:nvSpPr>
      <dsp:spPr>
        <a:xfrm>
          <a:off x="0" y="480"/>
          <a:ext cx="687174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08175-E5FA-4FB3-8AF3-E46811289B31}">
      <dsp:nvSpPr>
        <dsp:cNvPr id="0" name=""/>
        <dsp:cNvSpPr/>
      </dsp:nvSpPr>
      <dsp:spPr>
        <a:xfrm>
          <a:off x="0" y="480"/>
          <a:ext cx="6865038" cy="200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Advise us of community needs and engagement opportunities to best identify children and families in Monmouth and Ocean Counties who are eligible for NJ InCK and who could benefit from its services.  </a:t>
          </a:r>
        </a:p>
      </dsp:txBody>
      <dsp:txXfrm>
        <a:off x="0" y="480"/>
        <a:ext cx="6865038" cy="2009671"/>
      </dsp:txXfrm>
    </dsp:sp>
    <dsp:sp modelId="{6EA5C84A-2DAB-438E-8A64-7239DC751676}">
      <dsp:nvSpPr>
        <dsp:cNvPr id="0" name=""/>
        <dsp:cNvSpPr/>
      </dsp:nvSpPr>
      <dsp:spPr>
        <a:xfrm>
          <a:off x="0" y="2010151"/>
          <a:ext cx="6871749"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57043-5BA5-4B60-AC31-77EF16BCB1D9}">
      <dsp:nvSpPr>
        <dsp:cNvPr id="0" name=""/>
        <dsp:cNvSpPr/>
      </dsp:nvSpPr>
      <dsp:spPr>
        <a:xfrm>
          <a:off x="0" y="2010151"/>
          <a:ext cx="6871749" cy="1098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Provide feedback on the program and considering appropriate measures of quality performance.   </a:t>
          </a:r>
        </a:p>
      </dsp:txBody>
      <dsp:txXfrm>
        <a:off x="0" y="2010151"/>
        <a:ext cx="6871749" cy="1098305"/>
      </dsp:txXfrm>
    </dsp:sp>
    <dsp:sp modelId="{DA5F0BD6-1C78-46EA-9EED-AD810071DCD5}">
      <dsp:nvSpPr>
        <dsp:cNvPr id="0" name=""/>
        <dsp:cNvSpPr/>
      </dsp:nvSpPr>
      <dsp:spPr>
        <a:xfrm>
          <a:off x="0" y="3108457"/>
          <a:ext cx="6871749"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FE999C-9756-455E-89E2-A58FE04E3194}">
      <dsp:nvSpPr>
        <dsp:cNvPr id="0" name=""/>
        <dsp:cNvSpPr/>
      </dsp:nvSpPr>
      <dsp:spPr>
        <a:xfrm>
          <a:off x="0" y="3108457"/>
          <a:ext cx="6871749" cy="1202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Serve as an advisory body to NJ InCK and the three co-lead organizations </a:t>
          </a:r>
        </a:p>
      </dsp:txBody>
      <dsp:txXfrm>
        <a:off x="0" y="3108457"/>
        <a:ext cx="6871749" cy="1202242"/>
      </dsp:txXfrm>
    </dsp:sp>
    <dsp:sp modelId="{8E216AC0-AFF1-4D02-B82C-DA3263CB1EDD}">
      <dsp:nvSpPr>
        <dsp:cNvPr id="0" name=""/>
        <dsp:cNvSpPr/>
      </dsp:nvSpPr>
      <dsp:spPr>
        <a:xfrm>
          <a:off x="0" y="4310700"/>
          <a:ext cx="6871749"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A0DC0D-B8BE-4827-84A0-970E73A7359A}">
      <dsp:nvSpPr>
        <dsp:cNvPr id="0" name=""/>
        <dsp:cNvSpPr/>
      </dsp:nvSpPr>
      <dsp:spPr>
        <a:xfrm>
          <a:off x="0" y="4310700"/>
          <a:ext cx="6871749" cy="1703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ptos" panose="020B0004020202020204" pitchFamily="34" charset="0"/>
            </a:rPr>
            <a:t>As trusted community organizations, Council members, provide social services and resources that are vital for the health and wellness of children and families in Monmouth and Ocean counties. </a:t>
          </a:r>
        </a:p>
      </dsp:txBody>
      <dsp:txXfrm>
        <a:off x="0" y="4310700"/>
        <a:ext cx="6871749" cy="170332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863929-B442-4F92-BE66-BBFEEC77FCD7}"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D8195-57AF-40D6-9F3A-E1719E023785}" type="slidenum">
              <a:rPr lang="en-US" smtClean="0"/>
              <a:t>‹#›</a:t>
            </a:fld>
            <a:endParaRPr lang="en-US"/>
          </a:p>
        </p:txBody>
      </p:sp>
    </p:spTree>
    <p:extLst>
      <p:ext uri="{BB962C8B-B14F-4D97-AF65-F5344CB8AC3E}">
        <p14:creationId xmlns:p14="http://schemas.microsoft.com/office/powerpoint/2010/main" val="313251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193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indent="-285750">
              <a:spcBef>
                <a:spcPts val="0"/>
              </a:spcBef>
              <a:spcAft>
                <a:spcPts val="800"/>
              </a:spcAft>
              <a:buSzPts val="1000"/>
              <a:buFont typeface="Symbol" panose="05050102010706020507" pitchFamily="18" charset="2"/>
              <a:buChar char=""/>
              <a:tabLst>
                <a:tab pos="914400" algn="l"/>
              </a:tabLst>
            </a:pPr>
            <a:r>
              <a:rPr lang="en-US" sz="1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Streamlined Coordination: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Pediatricians can streamline the coordination of care for their patients with chronic or complex medical needs by referring them to InCK, which helps in managing complex cases more effectively.</a:t>
            </a:r>
          </a:p>
          <a:p>
            <a:pPr marL="285750" indent="-285750">
              <a:spcBef>
                <a:spcPts val="0"/>
              </a:spcBef>
              <a:spcAft>
                <a:spcPts val="800"/>
              </a:spcAft>
              <a:buSzPts val="1000"/>
              <a:buFont typeface="Symbol" panose="05050102010706020507" pitchFamily="18" charset="2"/>
              <a:buChar char=""/>
              <a:tabLst>
                <a:tab pos="914400" algn="l"/>
              </a:tabLst>
            </a:pPr>
            <a:r>
              <a:rPr lang="en-US" sz="1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Enhanced Support:</a:t>
            </a:r>
            <a:r>
              <a:rPr lang="en-US"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By enrolling their patients in InCK, pediatricians can provide enhanced support beyond medical care, addressing social and behavioral determinants of health such as housing, food insecurity, and utility services through the navigation services provided by the InCK team.</a:t>
            </a:r>
          </a:p>
          <a:p>
            <a:pPr marL="285750" indent="-285750">
              <a:spcBef>
                <a:spcPts val="0"/>
              </a:spcBef>
              <a:spcAft>
                <a:spcPts val="800"/>
              </a:spcAft>
              <a:buSzPts val="1000"/>
              <a:buFont typeface="Symbol" panose="05050102010706020507" pitchFamily="18" charset="2"/>
              <a:buChar char=""/>
              <a:tabLst>
                <a:tab pos="914400" algn="l"/>
              </a:tabLst>
            </a:pPr>
            <a:r>
              <a:rPr lang="en-US" sz="1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Improved Patient Outcomes: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By referring their patients to the InCK program, pediatricians can provide holistic support that extends beyond traditional medical care, ultimately leading to better outcomes for their patients and families.</a:t>
            </a:r>
          </a:p>
          <a:p>
            <a:pPr marL="285750" indent="-285750">
              <a:spcBef>
                <a:spcPts val="0"/>
              </a:spcBef>
              <a:spcAft>
                <a:spcPts val="800"/>
              </a:spcAft>
              <a:buSzPts val="1000"/>
              <a:buFont typeface="Symbol" panose="05050102010706020507" pitchFamily="18" charset="2"/>
              <a:buChar char=""/>
              <a:tabLst>
                <a:tab pos="914400" algn="l"/>
              </a:tabLst>
            </a:pPr>
            <a:r>
              <a:rPr lang="en-US" sz="1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Billing Opportunities:</a:t>
            </a:r>
            <a:r>
              <a:rPr lang="en-US"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Opportunities for the pediatrician to bill for reviewing the patient's health story and care plan, as well as for any consultations or follow-up appointments related to the patient's enrollment in the InCK program.</a:t>
            </a:r>
          </a:p>
          <a:p>
            <a:pPr marL="0" indent="0">
              <a:spcBef>
                <a:spcPts val="0"/>
              </a:spcBef>
              <a:spcAft>
                <a:spcPts val="800"/>
              </a:spcAft>
              <a:buSzPts val="1000"/>
              <a:buNone/>
              <a:tabLst>
                <a:tab pos="914400" algn="l"/>
              </a:tabLst>
            </a:pPr>
            <a:r>
              <a:rPr lang="en-US" sz="1200" i="1" kern="100" dirty="0">
                <a:effectLst/>
                <a:latin typeface="Aptos" panose="020B0004020202020204" pitchFamily="34" charset="0"/>
                <a:ea typeface="Aptos" panose="020B0004020202020204" pitchFamily="34" charset="0"/>
                <a:cs typeface="Times New Roman" panose="02020603050405020304" pitchFamily="18" charset="0"/>
              </a:rPr>
              <a:t>The InCK team and InCK care managers strive to support the pediatrician in providing comprehensive care for their patients, addressing their medical, behavioral, and social needs to improve overall health outcomes and quality of life.</a:t>
            </a:r>
          </a:p>
          <a:p>
            <a:pPr marL="0" lvl="0" indent="0" algn="l" rtl="0">
              <a:lnSpc>
                <a:spcPct val="100000"/>
              </a:lnSpc>
              <a:spcBef>
                <a:spcPts val="0"/>
              </a:spcBef>
              <a:spcAft>
                <a:spcPts val="0"/>
              </a:spcAft>
              <a:buSzPts val="1100"/>
              <a:buNone/>
            </a:pPr>
            <a:endParaRPr dirty="0"/>
          </a:p>
        </p:txBody>
      </p:sp>
      <p:sp>
        <p:nvSpPr>
          <p:cNvPr id="186" name="Google Shape;18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8386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spcBef>
                <a:spcPts val="0"/>
              </a:spcBef>
              <a:spcAft>
                <a:spcPts val="800"/>
              </a:spcAft>
              <a:buSzPts val="1000"/>
              <a:buNone/>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InCK team and care manager will provide several resources and support services to the pediatrician, including:</a:t>
            </a:r>
          </a:p>
          <a:p>
            <a:pPr>
              <a:spcBef>
                <a:spcPts val="0"/>
              </a:spcBef>
              <a:spcAft>
                <a:spcPts val="800"/>
              </a:spcAft>
              <a:buFont typeface="+mj-lt"/>
              <a:buAutoNum type="arabicPeriod"/>
              <a:tabLst>
                <a:tab pos="1371600" algn="l"/>
              </a:tabLst>
            </a:pPr>
            <a:r>
              <a:rPr lang="en-US" sz="1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Health Story and Care Plan:</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Sharing the patient's health story and personalized care plan with the pediatrician, allowing them to review and discuss it with the family during appointments.</a:t>
            </a:r>
          </a:p>
          <a:p>
            <a:pPr>
              <a:spcBef>
                <a:spcPts val="0"/>
              </a:spcBef>
              <a:spcAft>
                <a:spcPts val="800"/>
              </a:spcAft>
              <a:buFont typeface="+mj-lt"/>
              <a:buAutoNum type="arabicPeriod"/>
              <a:tabLst>
                <a:tab pos="1371600" algn="l"/>
              </a:tabLst>
            </a:pPr>
            <a:r>
              <a:rPr lang="en-US" sz="1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Consultation and Collaboration:</a:t>
            </a:r>
            <a:r>
              <a:rPr lang="en-US"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Consultation and collaboration opportunities through care conferences with the care manager and other members of the InCK team to discuss patient cases, address concerns, and make adjustments to the care plan as needed.</a:t>
            </a:r>
          </a:p>
          <a:p>
            <a:pPr>
              <a:spcBef>
                <a:spcPts val="0"/>
              </a:spcBef>
              <a:spcAft>
                <a:spcPts val="800"/>
              </a:spcAft>
              <a:buFont typeface="+mj-lt"/>
              <a:buAutoNum type="arabicPeriod"/>
              <a:tabLst>
                <a:tab pos="1371600" algn="l"/>
              </a:tabLst>
            </a:pPr>
            <a:r>
              <a:rPr lang="en-US" sz="1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Coordination of Services: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Coordinating services within the community to address the diverse needs of enrolled patients, including accessing resources for housing assistance, food security, utility services, and other social and behavioral determinants of health.  While </a:t>
            </a:r>
            <a:r>
              <a:rPr lang="en-US" sz="1200" b="1" i="1" kern="100" dirty="0">
                <a:effectLst/>
                <a:latin typeface="Aptos" panose="020B0004020202020204" pitchFamily="34" charset="0"/>
                <a:ea typeface="Aptos" panose="020B0004020202020204" pitchFamily="34" charset="0"/>
                <a:cs typeface="Times New Roman" panose="02020603050405020304" pitchFamily="18" charset="0"/>
              </a:rPr>
              <a:t>no services are directly provided by InCK</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the team helps families </a:t>
            </a:r>
            <a:r>
              <a:rPr lang="en-US" sz="1200" b="1" i="1" kern="100" dirty="0">
                <a:effectLst/>
                <a:latin typeface="Aptos" panose="020B0004020202020204" pitchFamily="34" charset="0"/>
                <a:ea typeface="Aptos" panose="020B0004020202020204" pitchFamily="34" charset="0"/>
                <a:cs typeface="Times New Roman" panose="02020603050405020304" pitchFamily="18" charset="0"/>
              </a:rPr>
              <a:t>navigate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community resources and </a:t>
            </a:r>
            <a:r>
              <a:rPr lang="en-US" sz="1200" b="1" i="1" kern="100" dirty="0">
                <a:effectLst/>
                <a:latin typeface="Aptos" panose="020B0004020202020204" pitchFamily="34" charset="0"/>
                <a:ea typeface="Aptos" panose="020B0004020202020204" pitchFamily="34" charset="0"/>
                <a:cs typeface="Times New Roman" panose="02020603050405020304" pitchFamily="18" charset="0"/>
              </a:rPr>
              <a:t>connects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them to those that can meet their needs.</a:t>
            </a:r>
          </a:p>
          <a:p>
            <a:pPr marL="0" lvl="0" indent="0" algn="l" rtl="0">
              <a:lnSpc>
                <a:spcPct val="100000"/>
              </a:lnSpc>
              <a:spcBef>
                <a:spcPts val="0"/>
              </a:spcBef>
              <a:spcAft>
                <a:spcPts val="0"/>
              </a:spcAft>
              <a:buSzPts val="1100"/>
              <a:buNone/>
            </a:pPr>
            <a:endParaRPr dirty="0"/>
          </a:p>
        </p:txBody>
      </p:sp>
      <p:sp>
        <p:nvSpPr>
          <p:cNvPr id="186" name="Google Shape;18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599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800"/>
              </a:spcAft>
              <a:buFont typeface="Symbol" panose="05050102010706020507" pitchFamily="18" charset="2"/>
              <a:buChar char=""/>
              <a:tabLst>
                <a:tab pos="457200" algn="l"/>
              </a:tabLst>
            </a:pP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Education and Training:</a:t>
            </a:r>
            <a:r>
              <a:rPr lang="en-US"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InCK team can provide education and training opportunities for the pediatrician and their office staff to increase awareness of the InCK program, eligibility criteria, and the referral process.</a:t>
            </a:r>
          </a:p>
          <a:p>
            <a:pPr marL="342900" marR="0" lvl="0" indent="-342900">
              <a:spcBef>
                <a:spcPts val="0"/>
              </a:spcBef>
              <a:spcAft>
                <a:spcPts val="800"/>
              </a:spcAft>
              <a:buFont typeface="Symbol" panose="05050102010706020507" pitchFamily="18" charset="2"/>
              <a:buChar char=""/>
              <a:tabLst>
                <a:tab pos="457200" algn="l"/>
              </a:tabLst>
            </a:pP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Role of Office Staff:</a:t>
            </a:r>
            <a:endParaRPr lang="en-US"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800"/>
              </a:spcAft>
              <a:buSzPts val="1000"/>
              <a:buFont typeface="Symbol" panose="05050102010706020507" pitchFamily="18" charset="2"/>
              <a:buChar char=""/>
              <a:tabLst>
                <a:tab pos="914400" algn="l"/>
              </a:tabLst>
            </a:pP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Identifying Eligible Patients:</a:t>
            </a:r>
            <a:r>
              <a:rPr lang="en-US"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Office staff can assist pediatricians in identifying eligible patients who could benefit from the InCK program, particularly those with medical complexities.</a:t>
            </a:r>
          </a:p>
          <a:p>
            <a:pPr marL="742950" marR="0" lvl="1" indent="-285750">
              <a:spcBef>
                <a:spcPts val="0"/>
              </a:spcBef>
              <a:spcAft>
                <a:spcPts val="800"/>
              </a:spcAft>
              <a:buSzPts val="1000"/>
              <a:buFont typeface="Symbol" panose="05050102010706020507" pitchFamily="18" charset="2"/>
              <a:buChar char=""/>
              <a:tabLst>
                <a:tab pos="914400" algn="l"/>
              </a:tabLst>
            </a:pP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Initiating Referrals: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Office staff can initiate referrals by providing families with information about the program and assisting them in filling out an interest form.</a:t>
            </a:r>
          </a:p>
          <a:p>
            <a:pPr marL="742950" marR="0" lvl="1" indent="-285750">
              <a:spcBef>
                <a:spcPts val="0"/>
              </a:spcBef>
              <a:spcAft>
                <a:spcPts val="800"/>
              </a:spcAft>
              <a:buSzPts val="1000"/>
              <a:buFont typeface="Symbol" panose="05050102010706020507" pitchFamily="18" charset="2"/>
              <a:buChar char=""/>
              <a:tabLst>
                <a:tab pos="914400" algn="l"/>
              </a:tabLst>
            </a:pPr>
            <a:r>
              <a:rPr lang="en-US" sz="1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Communication Support:</a:t>
            </a:r>
            <a:r>
              <a:rPr lang="en-US"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Acting as a communication liaison between the pediatrician and the InCK team, ensuring that the referring provider receives timely updates and information about their enrolled patients.</a:t>
            </a:r>
          </a:p>
          <a:p>
            <a:endParaRPr lang="en-US" dirty="0"/>
          </a:p>
        </p:txBody>
      </p:sp>
      <p:sp>
        <p:nvSpPr>
          <p:cNvPr id="4" name="Slide Number Placeholder 3"/>
          <p:cNvSpPr>
            <a:spLocks noGrp="1"/>
          </p:cNvSpPr>
          <p:nvPr>
            <p:ph type="sldNum" sz="quarter" idx="5"/>
          </p:nvPr>
        </p:nvSpPr>
        <p:spPr/>
        <p:txBody>
          <a:bodyPr/>
          <a:lstStyle/>
          <a:p>
            <a:fld id="{514D8195-57AF-40D6-9F3A-E1719E023785}" type="slidenum">
              <a:rPr lang="en-US" smtClean="0"/>
              <a:t>7</a:t>
            </a:fld>
            <a:endParaRPr lang="en-US"/>
          </a:p>
        </p:txBody>
      </p:sp>
    </p:spTree>
    <p:extLst>
      <p:ext uri="{BB962C8B-B14F-4D97-AF65-F5344CB8AC3E}">
        <p14:creationId xmlns:p14="http://schemas.microsoft.com/office/powerpoint/2010/main" val="158727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a:lnSpc>
                <a:spcPct val="90000"/>
              </a:lnSpc>
              <a:spcBef>
                <a:spcPts val="0"/>
              </a:spcBef>
              <a:spcAft>
                <a:spcPts val="800"/>
              </a:spcAft>
              <a:buSzPts val="1000"/>
              <a:tabLst>
                <a:tab pos="457200" algn="l"/>
              </a:tabLst>
            </a:pPr>
            <a:r>
              <a:rPr lang="en-US" sz="1200" b="1" i="1" dirty="0">
                <a:solidFill>
                  <a:srgbClr val="0070C0"/>
                </a:solidFill>
                <a:effectLst/>
                <a:latin typeface="Aptos" panose="020B0004020202020204" pitchFamily="34" charset="0"/>
              </a:rPr>
              <a:t>Care Manager:</a:t>
            </a:r>
            <a:endParaRPr lang="en-US" sz="1200" b="1" dirty="0">
              <a:solidFill>
                <a:srgbClr val="0070C0"/>
              </a:solidFill>
              <a:effectLst/>
              <a:latin typeface="Aptos" panose="020B0004020202020204" pitchFamily="34" charset="0"/>
            </a:endParaRPr>
          </a:p>
          <a:p>
            <a:pPr marL="285750" indent="-228600">
              <a:lnSpc>
                <a:spcPct val="90000"/>
              </a:lnSpc>
              <a:spcAft>
                <a:spcPts val="800"/>
              </a:spcAft>
              <a:buSzPts val="1000"/>
              <a:buFont typeface="Arial" panose="020B0604020202020204" pitchFamily="34" charset="0"/>
              <a:buChar char="•"/>
              <a:tabLst>
                <a:tab pos="914400" algn="l"/>
              </a:tabLst>
            </a:pPr>
            <a:r>
              <a:rPr lang="en-US" sz="1200" b="1" dirty="0">
                <a:solidFill>
                  <a:srgbClr val="0070C0"/>
                </a:solidFill>
                <a:effectLst/>
                <a:latin typeface="Aptos" panose="020B0004020202020204" pitchFamily="34" charset="0"/>
              </a:rPr>
              <a:t>Initial Assessment and Enrollment: </a:t>
            </a:r>
            <a:r>
              <a:rPr lang="en-US" sz="1200" dirty="0">
                <a:effectLst/>
                <a:latin typeface="Aptos" panose="020B0004020202020204" pitchFamily="34" charset="0"/>
              </a:rPr>
              <a:t>The care manager is responsible for conducting the initial assessment of enrolled patients and families, evaluating their needs and eligibility for the program.</a:t>
            </a:r>
          </a:p>
          <a:p>
            <a:pPr marL="285750" indent="-228600">
              <a:lnSpc>
                <a:spcPct val="90000"/>
              </a:lnSpc>
              <a:spcAft>
                <a:spcPts val="800"/>
              </a:spcAft>
              <a:buSzPts val="1000"/>
              <a:buFont typeface="Arial" panose="020B0604020202020204" pitchFamily="34" charset="0"/>
              <a:buChar char="•"/>
              <a:tabLst>
                <a:tab pos="914400" algn="l"/>
              </a:tabLst>
            </a:pPr>
            <a:r>
              <a:rPr lang="en-US" sz="1200" b="1" dirty="0">
                <a:solidFill>
                  <a:srgbClr val="0070C0"/>
                </a:solidFill>
                <a:effectLst/>
                <a:latin typeface="Aptos" panose="020B0004020202020204" pitchFamily="34" charset="0"/>
              </a:rPr>
              <a:t>Development of Care Plan:</a:t>
            </a:r>
            <a:r>
              <a:rPr lang="en-US" sz="1200" dirty="0">
                <a:effectLst/>
                <a:latin typeface="Aptos" panose="020B0004020202020204" pitchFamily="34" charset="0"/>
              </a:rPr>
              <a:t> After enrollment, the care manager develops a personalized care plan for each patient, outlining specific goals and interventions to address their medical, social, and behavioral needs.</a:t>
            </a:r>
          </a:p>
          <a:p>
            <a:pPr marL="285750" indent="-228600">
              <a:lnSpc>
                <a:spcPct val="90000"/>
              </a:lnSpc>
              <a:spcAft>
                <a:spcPts val="800"/>
              </a:spcAft>
              <a:buSzPts val="1000"/>
              <a:buFont typeface="Arial" panose="020B0604020202020204" pitchFamily="34" charset="0"/>
              <a:buChar char="•"/>
              <a:tabLst>
                <a:tab pos="914400" algn="l"/>
              </a:tabLst>
            </a:pPr>
            <a:r>
              <a:rPr lang="en-US" sz="1200" b="1" dirty="0">
                <a:solidFill>
                  <a:srgbClr val="0070C0"/>
                </a:solidFill>
                <a:effectLst/>
                <a:latin typeface="Aptos" panose="020B0004020202020204" pitchFamily="34" charset="0"/>
              </a:rPr>
              <a:t>Communication with Referring Providers: </a:t>
            </a:r>
            <a:r>
              <a:rPr lang="en-US" sz="1200" dirty="0">
                <a:effectLst/>
                <a:latin typeface="Aptos" panose="020B0004020202020204" pitchFamily="34" charset="0"/>
              </a:rPr>
              <a:t>They maintain communication with referring healthcare providers, providing updates on patient progress and any changes to the care plan, through case conferences.</a:t>
            </a:r>
          </a:p>
          <a:p>
            <a:pPr marL="285750" indent="-228600">
              <a:lnSpc>
                <a:spcPct val="90000"/>
              </a:lnSpc>
              <a:spcAft>
                <a:spcPts val="800"/>
              </a:spcAft>
              <a:buSzPts val="1000"/>
              <a:buFont typeface="Arial" panose="020B0604020202020204" pitchFamily="34" charset="0"/>
              <a:buChar char="•"/>
              <a:tabLst>
                <a:tab pos="914400" algn="l"/>
              </a:tabLst>
            </a:pPr>
            <a:r>
              <a:rPr lang="en-US" sz="1200" b="1" dirty="0">
                <a:solidFill>
                  <a:srgbClr val="0070C0"/>
                </a:solidFill>
                <a:effectLst/>
                <a:latin typeface="Aptos" panose="020B0004020202020204" pitchFamily="34" charset="0"/>
              </a:rPr>
              <a:t>Adjustment of Care Plan: </a:t>
            </a:r>
            <a:r>
              <a:rPr lang="en-US" sz="1200" dirty="0">
                <a:effectLst/>
                <a:latin typeface="Aptos" panose="020B0004020202020204" pitchFamily="34" charset="0"/>
              </a:rPr>
              <a:t>Based on ongoing assessments and feedback from referring providers, the care manager may adjust the care plan as needed to better meet the patient's evolving needs.  Pediatricians receive regular updates on their patients' progress and can request adjustments to care plans.</a:t>
            </a:r>
          </a:p>
          <a:p>
            <a:pPr marL="57150">
              <a:lnSpc>
                <a:spcPct val="90000"/>
              </a:lnSpc>
              <a:spcAft>
                <a:spcPts val="800"/>
              </a:spcAft>
              <a:buSzPts val="1000"/>
              <a:tabLst>
                <a:tab pos="914400" algn="l"/>
              </a:tabLst>
            </a:pPr>
            <a:endParaRPr lang="en-US" sz="1200" i="1" dirty="0">
              <a:latin typeface="Aptos" panose="020B0004020202020204" pitchFamily="34" charset="0"/>
            </a:endParaRPr>
          </a:p>
          <a:p>
            <a:pPr marL="57150">
              <a:lnSpc>
                <a:spcPct val="90000"/>
              </a:lnSpc>
              <a:spcAft>
                <a:spcPts val="800"/>
              </a:spcAft>
              <a:buSzPts val="1000"/>
              <a:tabLst>
                <a:tab pos="914400" algn="l"/>
              </a:tabLst>
            </a:pPr>
            <a:r>
              <a:rPr lang="en-US" i="1" dirty="0">
                <a:effectLst/>
                <a:latin typeface="Aptos" panose="020B0004020202020204" pitchFamily="34" charset="0"/>
              </a:rPr>
              <a:t>After the care manager creates the care plan, a dedicated </a:t>
            </a:r>
            <a:r>
              <a:rPr lang="en-US" b="1" i="1" dirty="0">
                <a:solidFill>
                  <a:srgbClr val="0070C0"/>
                </a:solidFill>
                <a:effectLst/>
                <a:latin typeface="Aptos" panose="020B0004020202020204" pitchFamily="34" charset="0"/>
              </a:rPr>
              <a:t>community health worker </a:t>
            </a:r>
            <a:r>
              <a:rPr lang="en-US" i="1" dirty="0">
                <a:effectLst/>
                <a:latin typeface="Aptos" panose="020B0004020202020204" pitchFamily="34" charset="0"/>
              </a:rPr>
              <a:t>is assigned to each enrolled family.</a:t>
            </a:r>
          </a:p>
          <a:p>
            <a:endParaRPr lang="en-US" dirty="0"/>
          </a:p>
        </p:txBody>
      </p:sp>
      <p:sp>
        <p:nvSpPr>
          <p:cNvPr id="4" name="Slide Number Placeholder 3"/>
          <p:cNvSpPr>
            <a:spLocks noGrp="1"/>
          </p:cNvSpPr>
          <p:nvPr>
            <p:ph type="sldNum" sz="quarter" idx="5"/>
          </p:nvPr>
        </p:nvSpPr>
        <p:spPr/>
        <p:txBody>
          <a:bodyPr/>
          <a:lstStyle/>
          <a:p>
            <a:fld id="{514D8195-57AF-40D6-9F3A-E1719E023785}" type="slidenum">
              <a:rPr lang="en-US" smtClean="0"/>
              <a:t>8</a:t>
            </a:fld>
            <a:endParaRPr lang="en-US"/>
          </a:p>
        </p:txBody>
      </p:sp>
    </p:spTree>
    <p:extLst>
      <p:ext uri="{BB962C8B-B14F-4D97-AF65-F5344CB8AC3E}">
        <p14:creationId xmlns:p14="http://schemas.microsoft.com/office/powerpoint/2010/main" val="2665688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800"/>
              </a:spcAft>
              <a:buSzPts val="1000"/>
              <a:tabLst>
                <a:tab pos="457200" algn="l"/>
              </a:tabLst>
            </a:pPr>
            <a:r>
              <a:rPr lang="en-US" b="1" i="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Community Health Worker:</a:t>
            </a:r>
            <a:endParaRPr lang="en-US"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Resource Coordination:</a:t>
            </a:r>
            <a:r>
              <a:rPr lang="en-US" b="1" kern="100" dirty="0">
                <a:effectLst/>
                <a:latin typeface="Aptos" panose="020B0004020202020204" pitchFamily="34" charset="0"/>
                <a:ea typeface="Aptos" panose="020B0004020202020204" pitchFamily="34" charset="0"/>
                <a:cs typeface="Times New Roman" panose="02020603050405020304" pitchFamily="18" charset="0"/>
              </a:rPr>
              <a:t> </a:t>
            </a:r>
            <a:r>
              <a:rPr lang="en-US" kern="100" dirty="0">
                <a:effectLst/>
                <a:latin typeface="Aptos" panose="020B0004020202020204" pitchFamily="34" charset="0"/>
                <a:ea typeface="Aptos" panose="020B0004020202020204" pitchFamily="34" charset="0"/>
                <a:cs typeface="Times New Roman" panose="02020603050405020304" pitchFamily="18" charset="0"/>
              </a:rPr>
              <a:t>They connect the family with community resources and service providers to ensure patients have access to necessary support services, such as housing assistance, food pantries, and utility services.</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Family Monitoring: </a:t>
            </a:r>
            <a:r>
              <a:rPr lang="en-US" kern="100" dirty="0">
                <a:effectLst/>
                <a:latin typeface="Aptos" panose="020B0004020202020204" pitchFamily="34" charset="0"/>
                <a:ea typeface="Aptos" panose="020B0004020202020204" pitchFamily="34" charset="0"/>
                <a:cs typeface="Times New Roman" panose="02020603050405020304" pitchFamily="18" charset="0"/>
              </a:rPr>
              <a:t>Monitor the progress of enrolled children regularly, assessing their status and progress on the care plan, and any changes in their circumstances.</a:t>
            </a: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Community health workers </a:t>
            </a:r>
            <a:r>
              <a:rPr lang="en-US" kern="100" dirty="0">
                <a:effectLst/>
                <a:latin typeface="Aptos" panose="020B0004020202020204" pitchFamily="34" charset="0"/>
                <a:ea typeface="Aptos" panose="020B0004020202020204" pitchFamily="34" charset="0"/>
                <a:cs typeface="Times New Roman" panose="02020603050405020304" pitchFamily="18" charset="0"/>
              </a:rPr>
              <a:t>provide ongoing support and connect families with necessary services.</a:t>
            </a:r>
          </a:p>
          <a:p>
            <a:endParaRPr lang="en-US" dirty="0"/>
          </a:p>
        </p:txBody>
      </p:sp>
      <p:sp>
        <p:nvSpPr>
          <p:cNvPr id="4" name="Slide Number Placeholder 3"/>
          <p:cNvSpPr>
            <a:spLocks noGrp="1"/>
          </p:cNvSpPr>
          <p:nvPr>
            <p:ph type="sldNum" sz="quarter" idx="5"/>
          </p:nvPr>
        </p:nvSpPr>
        <p:spPr/>
        <p:txBody>
          <a:bodyPr/>
          <a:lstStyle/>
          <a:p>
            <a:fld id="{514D8195-57AF-40D6-9F3A-E1719E023785}" type="slidenum">
              <a:rPr lang="en-US" smtClean="0"/>
              <a:t>9</a:t>
            </a:fld>
            <a:endParaRPr lang="en-US"/>
          </a:p>
        </p:txBody>
      </p:sp>
    </p:spTree>
    <p:extLst>
      <p:ext uri="{BB962C8B-B14F-4D97-AF65-F5344CB8AC3E}">
        <p14:creationId xmlns:p14="http://schemas.microsoft.com/office/powerpoint/2010/main" val="3241856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228600">
              <a:lnSpc>
                <a:spcPct val="90000"/>
              </a:lnSpc>
              <a:buFont typeface="Arial" panose="020B0604020202020204" pitchFamily="34" charset="0"/>
              <a:buChar char="•"/>
            </a:pPr>
            <a:r>
              <a:rPr lang="en-US" sz="1200" i="0" dirty="0">
                <a:effectLst/>
                <a:latin typeface="Aptos" panose="020B0004020202020204" pitchFamily="34" charset="0"/>
              </a:rPr>
              <a:t>The </a:t>
            </a:r>
            <a:r>
              <a:rPr lang="en-US" sz="1200" b="1" i="0" dirty="0">
                <a:solidFill>
                  <a:srgbClr val="0070C0"/>
                </a:solidFill>
                <a:effectLst/>
                <a:latin typeface="Aptos" panose="020B0004020202020204" pitchFamily="34" charset="0"/>
              </a:rPr>
              <a:t>child </a:t>
            </a:r>
            <a:r>
              <a:rPr lang="en-US" sz="1200" b="1" dirty="0">
                <a:solidFill>
                  <a:srgbClr val="0070C0"/>
                </a:solidFill>
                <a:latin typeface="Aptos" panose="020B0004020202020204" pitchFamily="34" charset="0"/>
              </a:rPr>
              <a:t>l</a:t>
            </a:r>
            <a:r>
              <a:rPr lang="en-US" sz="1200" b="1" i="0" dirty="0">
                <a:solidFill>
                  <a:srgbClr val="0070C0"/>
                </a:solidFill>
                <a:effectLst/>
                <a:latin typeface="Aptos" panose="020B0004020202020204" pitchFamily="34" charset="0"/>
              </a:rPr>
              <a:t>ife </a:t>
            </a:r>
            <a:r>
              <a:rPr lang="en-US" sz="1200" b="1" dirty="0">
                <a:solidFill>
                  <a:srgbClr val="0070C0"/>
                </a:solidFill>
                <a:latin typeface="Aptos" panose="020B0004020202020204" pitchFamily="34" charset="0"/>
              </a:rPr>
              <a:t>s</a:t>
            </a:r>
            <a:r>
              <a:rPr lang="en-US" sz="1200" b="1" i="0" dirty="0">
                <a:solidFill>
                  <a:srgbClr val="0070C0"/>
                </a:solidFill>
                <a:effectLst/>
                <a:latin typeface="Aptos" panose="020B0004020202020204" pitchFamily="34" charset="0"/>
              </a:rPr>
              <a:t>pecialist </a:t>
            </a:r>
            <a:r>
              <a:rPr lang="en-US" sz="1200" b="0" i="0" dirty="0">
                <a:effectLst/>
                <a:latin typeface="Aptos" panose="020B0004020202020204" pitchFamily="34" charset="0"/>
              </a:rPr>
              <a:t>provides support by helping children cope with medical procedures and diagnoses, using developmental and emotional support, distraction techniques, assisting families in understanding medical diagnoses and procedures, and offering emotional guidance to navigate the challenges of illness and hospitalization.</a:t>
            </a:r>
          </a:p>
          <a:p>
            <a:pPr marL="114300">
              <a:lnSpc>
                <a:spcPct val="90000"/>
              </a:lnSpc>
            </a:pPr>
            <a:endParaRPr lang="en-US" sz="1200" b="0" i="0" dirty="0">
              <a:effectLst/>
              <a:latin typeface="Aptos" panose="020B0004020202020204" pitchFamily="34" charset="0"/>
            </a:endParaRPr>
          </a:p>
          <a:p>
            <a:pPr marL="342900" indent="-228600">
              <a:lnSpc>
                <a:spcPct val="90000"/>
              </a:lnSpc>
              <a:buFont typeface="Arial" panose="020B0604020202020204" pitchFamily="34" charset="0"/>
              <a:buChar char="•"/>
            </a:pPr>
            <a:r>
              <a:rPr lang="en-US" sz="1200" dirty="0">
                <a:latin typeface="Aptos" panose="020B0004020202020204" pitchFamily="34" charset="0"/>
              </a:rPr>
              <a:t>The </a:t>
            </a:r>
            <a:r>
              <a:rPr lang="en-US" sz="1200" b="1" dirty="0">
                <a:solidFill>
                  <a:srgbClr val="0070C0"/>
                </a:solidFill>
                <a:latin typeface="Aptos" panose="020B0004020202020204" pitchFamily="34" charset="0"/>
              </a:rPr>
              <a:t>f</a:t>
            </a:r>
            <a:r>
              <a:rPr lang="en-US" sz="1200" b="1" i="0" dirty="0">
                <a:solidFill>
                  <a:srgbClr val="0070C0"/>
                </a:solidFill>
                <a:effectLst/>
                <a:latin typeface="Aptos" panose="020B0004020202020204" pitchFamily="34" charset="0"/>
              </a:rPr>
              <a:t>amily </a:t>
            </a:r>
            <a:r>
              <a:rPr lang="en-US" sz="1200" b="1" dirty="0">
                <a:solidFill>
                  <a:srgbClr val="0070C0"/>
                </a:solidFill>
                <a:latin typeface="Aptos" panose="020B0004020202020204" pitchFamily="34" charset="0"/>
              </a:rPr>
              <a:t>s</a:t>
            </a:r>
            <a:r>
              <a:rPr lang="en-US" sz="1200" b="1" i="0" dirty="0">
                <a:solidFill>
                  <a:srgbClr val="0070C0"/>
                </a:solidFill>
                <a:effectLst/>
                <a:latin typeface="Aptos" panose="020B0004020202020204" pitchFamily="34" charset="0"/>
              </a:rPr>
              <a:t>upport </a:t>
            </a:r>
            <a:r>
              <a:rPr lang="en-US" sz="1200" b="1" dirty="0">
                <a:solidFill>
                  <a:srgbClr val="0070C0"/>
                </a:solidFill>
                <a:latin typeface="Aptos" panose="020B0004020202020204" pitchFamily="34" charset="0"/>
              </a:rPr>
              <a:t>s</a:t>
            </a:r>
            <a:r>
              <a:rPr lang="en-US" sz="1200" b="1" i="0" dirty="0">
                <a:solidFill>
                  <a:srgbClr val="0070C0"/>
                </a:solidFill>
                <a:effectLst/>
                <a:latin typeface="Aptos" panose="020B0004020202020204" pitchFamily="34" charset="0"/>
              </a:rPr>
              <a:t>pecialist </a:t>
            </a:r>
            <a:r>
              <a:rPr lang="en-US" sz="1200" i="0" dirty="0">
                <a:effectLst/>
                <a:latin typeface="Aptos" panose="020B0004020202020204" pitchFamily="34" charset="0"/>
              </a:rPr>
              <a:t>provides </a:t>
            </a:r>
            <a:r>
              <a:rPr lang="en-US" sz="1200" b="0" i="0" dirty="0">
                <a:effectLst/>
                <a:latin typeface="Aptos" panose="020B0004020202020204" pitchFamily="34" charset="0"/>
              </a:rPr>
              <a:t> support to families, advocating for the educational needs of children, and </a:t>
            </a:r>
            <a:r>
              <a:rPr lang="en-US" sz="1200" dirty="0">
                <a:latin typeface="Aptos" panose="020B0004020202020204" pitchFamily="34" charset="0"/>
              </a:rPr>
              <a:t>assisting with development of Individualized Education Plans (IEPs) and school-based services and supports.</a:t>
            </a:r>
            <a:endParaRPr lang="en-US" sz="1200" b="0" i="0" dirty="0">
              <a:effectLst/>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14D8195-57AF-40D6-9F3A-E1719E023785}" type="slidenum">
              <a:rPr lang="en-US" smtClean="0"/>
              <a:t>10</a:t>
            </a:fld>
            <a:endParaRPr lang="en-US"/>
          </a:p>
        </p:txBody>
      </p:sp>
    </p:spTree>
    <p:extLst>
      <p:ext uri="{BB962C8B-B14F-4D97-AF65-F5344CB8AC3E}">
        <p14:creationId xmlns:p14="http://schemas.microsoft.com/office/powerpoint/2010/main" val="1931734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FF8EF-629F-F421-FF9E-0D000D9768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EE6797-F9D5-A256-D6BD-2DBB0BB452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665348-7839-7A5F-A288-E7662CB55955}"/>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5" name="Footer Placeholder 4">
            <a:extLst>
              <a:ext uri="{FF2B5EF4-FFF2-40B4-BE49-F238E27FC236}">
                <a16:creationId xmlns:a16="http://schemas.microsoft.com/office/drawing/2014/main" id="{F9A2A06D-CD31-E0B5-F79C-848434185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91F31-C936-0FDD-94DA-47FA2371F877}"/>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240764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17D6-4183-725C-4CDA-8CFDAE57F5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C7D664-0BE1-2619-19D6-0C2924B5D6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E0A09-712C-5A7A-0C38-EA373C22CD52}"/>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5" name="Footer Placeholder 4">
            <a:extLst>
              <a:ext uri="{FF2B5EF4-FFF2-40B4-BE49-F238E27FC236}">
                <a16:creationId xmlns:a16="http://schemas.microsoft.com/office/drawing/2014/main" id="{A90B302D-AFD3-D1CA-A6E0-905137516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36868-2E78-D1AA-DB8F-950C5C459793}"/>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181339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9101EF-757D-D5DC-E7AD-1FD4EB62B4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8D546A-9862-BC16-40DA-30E2E809D4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FD071-76F7-9DDB-8E91-FA6B47AF8828}"/>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5" name="Footer Placeholder 4">
            <a:extLst>
              <a:ext uri="{FF2B5EF4-FFF2-40B4-BE49-F238E27FC236}">
                <a16:creationId xmlns:a16="http://schemas.microsoft.com/office/drawing/2014/main" id="{6C86CEC1-5ED8-F4C5-89CD-389124346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3C796-FDA1-ECBC-C2E2-6B2E997CFC59}"/>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304831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DE2A-4675-0C98-C016-15ADF22BB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962495-3AD5-9367-0AC6-67B27D4C47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24852-22E6-77D7-5658-CE20EC9E4D64}"/>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5" name="Footer Placeholder 4">
            <a:extLst>
              <a:ext uri="{FF2B5EF4-FFF2-40B4-BE49-F238E27FC236}">
                <a16:creationId xmlns:a16="http://schemas.microsoft.com/office/drawing/2014/main" id="{849AEC9B-7ED9-FF37-EEA9-9ED143C6D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27512-E57F-F4E3-DEB4-14D55391B31A}"/>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408313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8839-1653-5CB8-96E4-1C14E5253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900D4-B18D-7649-F532-2AB68F6A91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DCF05-0AD5-00D5-E648-8BB487AB813D}"/>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5" name="Footer Placeholder 4">
            <a:extLst>
              <a:ext uri="{FF2B5EF4-FFF2-40B4-BE49-F238E27FC236}">
                <a16:creationId xmlns:a16="http://schemas.microsoft.com/office/drawing/2014/main" id="{06A848A0-2AE4-B804-1E77-6651CE8DF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08D64-FAB4-968D-27CA-8A0C071871B3}"/>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6129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913D-9DDF-1AFA-685E-EBEAAF3933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A7BCD-8134-F346-EDD8-E491B06168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4D3E54-1378-D380-BE5C-FC523EBD42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B3EDB0-9F55-359A-4993-69085E794343}"/>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6" name="Footer Placeholder 5">
            <a:extLst>
              <a:ext uri="{FF2B5EF4-FFF2-40B4-BE49-F238E27FC236}">
                <a16:creationId xmlns:a16="http://schemas.microsoft.com/office/drawing/2014/main" id="{3CE9E2CD-CC9C-552E-1444-69D5BDE0B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A1918-39BE-B959-4791-BA2FA0B223C5}"/>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2170371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587C-49D1-D4F0-99B3-36B85AD17A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293EF8-D9B1-83FF-392E-058510E36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5CD8AE-EEE6-79A4-455F-B3520EBC30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0FC327-3695-A9CA-D350-6BEF3AC08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EE981-3DF2-6765-9FBD-E4C28382D5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4D9C6C-8357-CFE8-1ADF-8FF0BDFD8E9B}"/>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8" name="Footer Placeholder 7">
            <a:extLst>
              <a:ext uri="{FF2B5EF4-FFF2-40B4-BE49-F238E27FC236}">
                <a16:creationId xmlns:a16="http://schemas.microsoft.com/office/drawing/2014/main" id="{A4815F97-DD62-FF0B-77AA-3A757F558E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89240B-89C8-94D0-7923-15D3C5CA05E1}"/>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2220332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2A9DD-EA2B-2A68-AD80-3D760B2145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98FFF9-4FCD-4792-A349-69935E026543}"/>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4" name="Footer Placeholder 3">
            <a:extLst>
              <a:ext uri="{FF2B5EF4-FFF2-40B4-BE49-F238E27FC236}">
                <a16:creationId xmlns:a16="http://schemas.microsoft.com/office/drawing/2014/main" id="{B289F35A-B877-2D05-E14F-311795534C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9D46D1-1E44-7F14-E3D6-0C7275ECAF23}"/>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41656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D433B6-C026-9496-E9E6-75055FB7133B}"/>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3" name="Footer Placeholder 2">
            <a:extLst>
              <a:ext uri="{FF2B5EF4-FFF2-40B4-BE49-F238E27FC236}">
                <a16:creationId xmlns:a16="http://schemas.microsoft.com/office/drawing/2014/main" id="{58683B8D-D771-E9B9-A61E-9792D2E4D8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BF210C-B260-30F2-E93C-3872A2F1655F}"/>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147235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18DEF-A2B3-DD45-B4C6-252704E00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600CE9-E90E-39E9-FACC-1611740AC7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B11DD4-73B9-9931-DB18-90D2DCE57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DC65B-590B-75D8-7682-63F2C465EF00}"/>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6" name="Footer Placeholder 5">
            <a:extLst>
              <a:ext uri="{FF2B5EF4-FFF2-40B4-BE49-F238E27FC236}">
                <a16:creationId xmlns:a16="http://schemas.microsoft.com/office/drawing/2014/main" id="{7A0ADAB2-0DA1-8FC7-20EC-A442E80CCE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8257A-8B5A-C655-2E29-74EA8BFDCDA6}"/>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365785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2EBB-9DD6-AC2C-5031-67EDA577E5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5A6D73-842D-FA4F-7F66-E6EC37D592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818811-2A2A-A58E-FB15-31BE826AB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FBCAE8-877D-E2EF-5B59-81145F1FD9FB}"/>
              </a:ext>
            </a:extLst>
          </p:cNvPr>
          <p:cNvSpPr>
            <a:spLocks noGrp="1"/>
          </p:cNvSpPr>
          <p:nvPr>
            <p:ph type="dt" sz="half" idx="10"/>
          </p:nvPr>
        </p:nvSpPr>
        <p:spPr/>
        <p:txBody>
          <a:bodyPr/>
          <a:lstStyle/>
          <a:p>
            <a:fld id="{62EBA26E-ED26-4697-AD11-239C7B204D87}" type="datetimeFigureOut">
              <a:rPr lang="en-US" smtClean="0"/>
              <a:t>3/22/2024</a:t>
            </a:fld>
            <a:endParaRPr lang="en-US"/>
          </a:p>
        </p:txBody>
      </p:sp>
      <p:sp>
        <p:nvSpPr>
          <p:cNvPr id="6" name="Footer Placeholder 5">
            <a:extLst>
              <a:ext uri="{FF2B5EF4-FFF2-40B4-BE49-F238E27FC236}">
                <a16:creationId xmlns:a16="http://schemas.microsoft.com/office/drawing/2014/main" id="{854A4AD2-1255-26AB-FBD7-CFAF929B9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AF371-FF08-697B-F9E4-DFC4CB9265B7}"/>
              </a:ext>
            </a:extLst>
          </p:cNvPr>
          <p:cNvSpPr>
            <a:spLocks noGrp="1"/>
          </p:cNvSpPr>
          <p:nvPr>
            <p:ph type="sldNum" sz="quarter" idx="12"/>
          </p:nvPr>
        </p:nvSpPr>
        <p:spPr/>
        <p:txBody>
          <a:bodyPr/>
          <a:lstStyle/>
          <a:p>
            <a:fld id="{B83A3DF8-C0EC-40C7-BDA1-EEA7316A0444}" type="slidenum">
              <a:rPr lang="en-US" smtClean="0"/>
              <a:t>‹#›</a:t>
            </a:fld>
            <a:endParaRPr lang="en-US"/>
          </a:p>
        </p:txBody>
      </p:sp>
    </p:spTree>
    <p:extLst>
      <p:ext uri="{BB962C8B-B14F-4D97-AF65-F5344CB8AC3E}">
        <p14:creationId xmlns:p14="http://schemas.microsoft.com/office/powerpoint/2010/main" val="1554541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0D9DE-4532-E901-50FD-2C30EC886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2EE268-3428-C9E2-5699-93B93D356D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9F1F3-D002-A137-5749-4F6DE7A6DB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BA26E-ED26-4697-AD11-239C7B204D87}" type="datetimeFigureOut">
              <a:rPr lang="en-US" smtClean="0"/>
              <a:t>3/22/2024</a:t>
            </a:fld>
            <a:endParaRPr lang="en-US"/>
          </a:p>
        </p:txBody>
      </p:sp>
      <p:sp>
        <p:nvSpPr>
          <p:cNvPr id="5" name="Footer Placeholder 4">
            <a:extLst>
              <a:ext uri="{FF2B5EF4-FFF2-40B4-BE49-F238E27FC236}">
                <a16:creationId xmlns:a16="http://schemas.microsoft.com/office/drawing/2014/main" id="{1728B8E1-B4A9-DA44-0B90-8841F8E18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9374A6-120A-E9DA-07EF-50C27E9293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A3DF8-C0EC-40C7-BDA1-EEA7316A0444}" type="slidenum">
              <a:rPr lang="en-US" smtClean="0"/>
              <a:t>‹#›</a:t>
            </a:fld>
            <a:endParaRPr lang="en-US"/>
          </a:p>
        </p:txBody>
      </p:sp>
    </p:spTree>
    <p:extLst>
      <p:ext uri="{BB962C8B-B14F-4D97-AF65-F5344CB8AC3E}">
        <p14:creationId xmlns:p14="http://schemas.microsoft.com/office/powerpoint/2010/main" val="5015411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Arc 40">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6CE8E5-EB01-9CA3-AF26-285EBB371C64}"/>
              </a:ext>
            </a:extLst>
          </p:cNvPr>
          <p:cNvSpPr>
            <a:spLocks noGrp="1"/>
          </p:cNvSpPr>
          <p:nvPr>
            <p:ph type="ctrTitle"/>
          </p:nvPr>
        </p:nvSpPr>
        <p:spPr>
          <a:xfrm>
            <a:off x="7080738" y="647593"/>
            <a:ext cx="4467792" cy="4795945"/>
          </a:xfrm>
        </p:spPr>
        <p:txBody>
          <a:bodyPr>
            <a:normAutofit/>
          </a:bodyPr>
          <a:lstStyle/>
          <a:p>
            <a:r>
              <a:rPr lang="en-US" dirty="0">
                <a:solidFill>
                  <a:srgbClr val="FFFFFF"/>
                </a:solidFill>
                <a:latin typeface="Aptos" panose="020B0004020202020204" pitchFamily="34" charset="0"/>
              </a:rPr>
              <a:t>Partnership Council</a:t>
            </a:r>
            <a:br>
              <a:rPr lang="en-US" dirty="0">
                <a:solidFill>
                  <a:srgbClr val="FFFFFF"/>
                </a:solidFill>
                <a:latin typeface="Aptos" panose="020B0004020202020204" pitchFamily="34" charset="0"/>
              </a:rPr>
            </a:br>
            <a:r>
              <a:rPr lang="en-US" sz="4800" dirty="0">
                <a:solidFill>
                  <a:srgbClr val="FFFFFF"/>
                </a:solidFill>
                <a:latin typeface="Aptos" panose="020B0004020202020204" pitchFamily="34" charset="0"/>
              </a:rPr>
              <a:t>March 26</a:t>
            </a:r>
            <a:r>
              <a:rPr lang="en-US" sz="4800" baseline="30000" dirty="0">
                <a:solidFill>
                  <a:srgbClr val="FFFFFF"/>
                </a:solidFill>
                <a:latin typeface="Aptos" panose="020B0004020202020204" pitchFamily="34" charset="0"/>
              </a:rPr>
              <a:t>th</a:t>
            </a:r>
            <a:r>
              <a:rPr lang="en-US" sz="4800" dirty="0">
                <a:solidFill>
                  <a:srgbClr val="FFFFFF"/>
                </a:solidFill>
                <a:latin typeface="Aptos" panose="020B0004020202020204" pitchFamily="34" charset="0"/>
              </a:rPr>
              <a:t>, 2024</a:t>
            </a:r>
            <a:endParaRPr lang="en-US" dirty="0">
              <a:solidFill>
                <a:srgbClr val="FFFFFF"/>
              </a:solidFill>
              <a:latin typeface="Aptos" panose="020B0004020202020204" pitchFamily="34" charset="0"/>
            </a:endParaRPr>
          </a:p>
        </p:txBody>
      </p:sp>
      <p:sp>
        <p:nvSpPr>
          <p:cNvPr id="42" name="Oval 41">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ock, gauge&#10;&#10;Description automatically generated">
            <a:extLst>
              <a:ext uri="{FF2B5EF4-FFF2-40B4-BE49-F238E27FC236}">
                <a16:creationId xmlns:a16="http://schemas.microsoft.com/office/drawing/2014/main" id="{7448FE3F-2840-C91C-C165-72EF5366D3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747" y="2918753"/>
            <a:ext cx="4252055" cy="1020493"/>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531962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A41BE3-C228-436B-B51A-E866D3F64688}"/>
              </a:ext>
            </a:extLst>
          </p:cNvPr>
          <p:cNvSpPr>
            <a:spLocks noGrp="1"/>
          </p:cNvSpPr>
          <p:nvPr>
            <p:ph type="title"/>
          </p:nvPr>
        </p:nvSpPr>
        <p:spPr>
          <a:xfrm>
            <a:off x="188978" y="114298"/>
            <a:ext cx="6783321" cy="1495425"/>
          </a:xfrm>
        </p:spPr>
        <p:txBody>
          <a:bodyPr vert="horz" lIns="91440" tIns="45720" rIns="91440" bIns="45720" rtlCol="0" anchor="ctr">
            <a:normAutofit/>
          </a:bodyPr>
          <a:lstStyle/>
          <a:p>
            <a:pPr marL="0" marR="0">
              <a:spcAft>
                <a:spcPts val="800"/>
              </a:spcAft>
            </a:pPr>
            <a:r>
              <a:rPr lang="en-US" dirty="0"/>
              <a:t>InCK Team: </a:t>
            </a:r>
            <a:br>
              <a:rPr lang="en-US" dirty="0"/>
            </a:br>
            <a:r>
              <a:rPr lang="en-US" dirty="0"/>
              <a:t>Navigate and Connect</a:t>
            </a:r>
            <a:endParaRPr lang="en-US" dirty="0">
              <a:effectLst/>
            </a:endParaRPr>
          </a:p>
        </p:txBody>
      </p:sp>
      <p:sp>
        <p:nvSpPr>
          <p:cNvPr id="4" name="TextBox 3">
            <a:extLst>
              <a:ext uri="{FF2B5EF4-FFF2-40B4-BE49-F238E27FC236}">
                <a16:creationId xmlns:a16="http://schemas.microsoft.com/office/drawing/2014/main" id="{28E045DB-18DA-9844-882D-396B8D7E111F}"/>
              </a:ext>
            </a:extLst>
          </p:cNvPr>
          <p:cNvSpPr txBox="1"/>
          <p:nvPr/>
        </p:nvSpPr>
        <p:spPr>
          <a:xfrm>
            <a:off x="185929" y="1609723"/>
            <a:ext cx="6002110" cy="4686302"/>
          </a:xfrm>
          <a:prstGeom prst="rect">
            <a:avLst/>
          </a:prstGeom>
        </p:spPr>
        <p:txBody>
          <a:bodyPr vert="horz" lIns="91440" tIns="45720" rIns="91440" bIns="45720" rtlCol="0">
            <a:normAutofit/>
          </a:bodyPr>
          <a:lstStyle/>
          <a:p>
            <a:pPr marL="342900" indent="-228600">
              <a:lnSpc>
                <a:spcPct val="90000"/>
              </a:lnSpc>
              <a:buFont typeface="Arial" panose="020B0604020202020204" pitchFamily="34" charset="0"/>
              <a:buChar char="•"/>
            </a:pPr>
            <a:endParaRPr lang="en-US" sz="2800" b="1" i="0" dirty="0">
              <a:solidFill>
                <a:srgbClr val="0070C0"/>
              </a:solidFill>
              <a:effectLst/>
              <a:latin typeface="Aptos" panose="020B0004020202020204" pitchFamily="34" charset="0"/>
            </a:endParaRPr>
          </a:p>
          <a:p>
            <a:pPr marL="342900" indent="-228600">
              <a:lnSpc>
                <a:spcPct val="90000"/>
              </a:lnSpc>
              <a:buFont typeface="Arial" panose="020B0604020202020204" pitchFamily="34" charset="0"/>
              <a:buChar char="•"/>
            </a:pPr>
            <a:endParaRPr lang="en-US" sz="2800" b="1" dirty="0">
              <a:solidFill>
                <a:srgbClr val="0070C0"/>
              </a:solidFill>
              <a:latin typeface="Aptos" panose="020B0004020202020204" pitchFamily="34" charset="0"/>
            </a:endParaRPr>
          </a:p>
          <a:p>
            <a:pPr marL="342900" indent="-228600">
              <a:lnSpc>
                <a:spcPct val="90000"/>
              </a:lnSpc>
              <a:buFont typeface="Arial" panose="020B0604020202020204" pitchFamily="34" charset="0"/>
              <a:buChar char="•"/>
            </a:pPr>
            <a:r>
              <a:rPr lang="en-US" sz="2800" b="1" i="0" dirty="0">
                <a:solidFill>
                  <a:srgbClr val="0070C0"/>
                </a:solidFill>
                <a:effectLst/>
                <a:latin typeface="Aptos" panose="020B0004020202020204" pitchFamily="34" charset="0"/>
              </a:rPr>
              <a:t>Child Life Specialist</a:t>
            </a:r>
          </a:p>
          <a:p>
            <a:pPr marL="114300">
              <a:lnSpc>
                <a:spcPct val="90000"/>
              </a:lnSpc>
            </a:pPr>
            <a:endParaRPr lang="en-US" sz="2800" b="1" i="0" dirty="0">
              <a:solidFill>
                <a:srgbClr val="0070C0"/>
              </a:solidFill>
              <a:effectLst/>
              <a:latin typeface="Aptos" panose="020B0004020202020204" pitchFamily="34" charset="0"/>
            </a:endParaRPr>
          </a:p>
          <a:p>
            <a:pPr marL="342900" indent="-228600">
              <a:lnSpc>
                <a:spcPct val="90000"/>
              </a:lnSpc>
              <a:buFont typeface="Arial" panose="020B0604020202020204" pitchFamily="34" charset="0"/>
              <a:buChar char="•"/>
            </a:pPr>
            <a:r>
              <a:rPr lang="en-US" sz="2800" b="1" dirty="0">
                <a:solidFill>
                  <a:srgbClr val="0070C0"/>
                </a:solidFill>
                <a:latin typeface="Aptos" panose="020B0004020202020204" pitchFamily="34" charset="0"/>
              </a:rPr>
              <a:t>Family Support Specialist</a:t>
            </a:r>
            <a:endParaRPr lang="en-US" sz="2800" b="1" i="0" dirty="0">
              <a:solidFill>
                <a:srgbClr val="0070C0"/>
              </a:solidFill>
              <a:effectLst/>
              <a:latin typeface="Aptos" panose="020B0004020202020204" pitchFamily="34" charset="0"/>
            </a:endParaRPr>
          </a:p>
          <a:p>
            <a:pPr marL="342900" marR="0" lvl="0" indent="-228600">
              <a:lnSpc>
                <a:spcPct val="90000"/>
              </a:lnSpc>
              <a:spcBef>
                <a:spcPts val="0"/>
              </a:spcBef>
              <a:spcAft>
                <a:spcPts val="800"/>
              </a:spcAft>
              <a:buSzPts val="1000"/>
              <a:buFont typeface="Arial" panose="020B0604020202020204" pitchFamily="34" charset="0"/>
              <a:buChar char="•"/>
              <a:tabLst>
                <a:tab pos="914400" algn="l"/>
              </a:tabLst>
            </a:pPr>
            <a:endParaRPr lang="en-US" sz="2000" dirty="0">
              <a:effectLst/>
            </a:endParaRPr>
          </a:p>
        </p:txBody>
      </p:sp>
      <p:pic>
        <p:nvPicPr>
          <p:cNvPr id="1026" name="Picture 2" descr="Mesker Zoo Giving Stuffed Animal Exams During Teddy Bear Clinic">
            <a:extLst>
              <a:ext uri="{FF2B5EF4-FFF2-40B4-BE49-F238E27FC236}">
                <a16:creationId xmlns:a16="http://schemas.microsoft.com/office/drawing/2014/main" id="{98B5E8A2-702D-2920-26D1-53F5A31001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20" r="34185"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2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c 28">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A41BE3-C228-436B-B51A-E866D3F64688}"/>
              </a:ext>
            </a:extLst>
          </p:cNvPr>
          <p:cNvSpPr>
            <a:spLocks noGrp="1"/>
          </p:cNvSpPr>
          <p:nvPr>
            <p:ph type="title"/>
          </p:nvPr>
        </p:nvSpPr>
        <p:spPr>
          <a:xfrm>
            <a:off x="838200" y="643467"/>
            <a:ext cx="2951205" cy="5571066"/>
          </a:xfrm>
        </p:spPr>
        <p:txBody>
          <a:bodyPr vert="horz" lIns="91440" tIns="45720" rIns="91440" bIns="45720" rtlCol="0">
            <a:normAutofit/>
          </a:bodyPr>
          <a:lstStyle/>
          <a:p>
            <a:pPr marL="0" marR="0">
              <a:spcAft>
                <a:spcPts val="800"/>
              </a:spcAft>
            </a:pPr>
            <a:r>
              <a:rPr lang="en-US">
                <a:solidFill>
                  <a:srgbClr val="FFFFFF"/>
                </a:solidFill>
                <a:effectLst/>
              </a:rPr>
              <a:t>The Impact of InCK</a:t>
            </a:r>
          </a:p>
        </p:txBody>
      </p:sp>
      <p:sp>
        <p:nvSpPr>
          <p:cNvPr id="31" name="Rectangle: Rounded Corners 30">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82B52D9C-79CE-E1E3-C3B0-7E6BAC651C67}"/>
              </a:ext>
            </a:extLst>
          </p:cNvPr>
          <p:cNvGraphicFramePr/>
          <p:nvPr>
            <p:extLst>
              <p:ext uri="{D42A27DB-BD31-4B8C-83A1-F6EECF244321}">
                <p14:modId xmlns:p14="http://schemas.microsoft.com/office/powerpoint/2010/main" val="3746410562"/>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7573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A41BE3-C228-436B-B51A-E866D3F64688}"/>
              </a:ext>
            </a:extLst>
          </p:cNvPr>
          <p:cNvSpPr>
            <a:spLocks noGrp="1"/>
          </p:cNvSpPr>
          <p:nvPr>
            <p:ph type="title"/>
          </p:nvPr>
        </p:nvSpPr>
        <p:spPr>
          <a:xfrm>
            <a:off x="838200" y="643467"/>
            <a:ext cx="2951205" cy="5571066"/>
          </a:xfrm>
        </p:spPr>
        <p:txBody>
          <a:bodyPr vert="horz" lIns="91440" tIns="45720" rIns="91440" bIns="45720" rtlCol="0">
            <a:normAutofit/>
          </a:bodyPr>
          <a:lstStyle/>
          <a:p>
            <a:pPr marL="0" marR="0">
              <a:spcAft>
                <a:spcPts val="800"/>
              </a:spcAft>
            </a:pPr>
            <a:r>
              <a:rPr lang="en-US">
                <a:solidFill>
                  <a:srgbClr val="FFFFFF"/>
                </a:solidFill>
                <a:effectLst/>
              </a:rPr>
              <a:t>The Impact of InCK</a:t>
            </a:r>
          </a:p>
        </p:txBody>
      </p:sp>
      <p:sp>
        <p:nvSpPr>
          <p:cNvPr id="22" name="Rectangle: Rounded Corners 21">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82B52D9C-79CE-E1E3-C3B0-7E6BAC651C67}"/>
              </a:ext>
            </a:extLst>
          </p:cNvPr>
          <p:cNvGraphicFramePr/>
          <p:nvPr>
            <p:extLst>
              <p:ext uri="{D42A27DB-BD31-4B8C-83A1-F6EECF244321}">
                <p14:modId xmlns:p14="http://schemas.microsoft.com/office/powerpoint/2010/main" val="2249353816"/>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4069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A41BE3-C228-436B-B51A-E866D3F64688}"/>
              </a:ext>
            </a:extLst>
          </p:cNvPr>
          <p:cNvSpPr>
            <a:spLocks noGrp="1"/>
          </p:cNvSpPr>
          <p:nvPr>
            <p:ph type="title"/>
          </p:nvPr>
        </p:nvSpPr>
        <p:spPr>
          <a:xfrm>
            <a:off x="838200" y="643467"/>
            <a:ext cx="2951205" cy="5571066"/>
          </a:xfrm>
        </p:spPr>
        <p:txBody>
          <a:bodyPr vert="horz" lIns="91440" tIns="45720" rIns="91440" bIns="45720" rtlCol="0">
            <a:normAutofit/>
          </a:bodyPr>
          <a:lstStyle/>
          <a:p>
            <a:pPr marL="0" marR="0">
              <a:spcAft>
                <a:spcPts val="800"/>
              </a:spcAft>
            </a:pPr>
            <a:r>
              <a:rPr lang="en-US">
                <a:solidFill>
                  <a:srgbClr val="FFFFFF"/>
                </a:solidFill>
                <a:effectLst/>
              </a:rPr>
              <a:t>The Impact of InCK</a:t>
            </a:r>
          </a:p>
        </p:txBody>
      </p:sp>
      <p:sp>
        <p:nvSpPr>
          <p:cNvPr id="12" name="Rectangle: Rounded Corners 11">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82B52D9C-79CE-E1E3-C3B0-7E6BAC651C67}"/>
              </a:ext>
            </a:extLst>
          </p:cNvPr>
          <p:cNvGraphicFramePr/>
          <p:nvPr>
            <p:extLst>
              <p:ext uri="{D42A27DB-BD31-4B8C-83A1-F6EECF244321}">
                <p14:modId xmlns:p14="http://schemas.microsoft.com/office/powerpoint/2010/main" val="3580209469"/>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5978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Freeform: Shape 33">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8F879E-7173-8CD8-E706-1B0D44F88424}"/>
              </a:ext>
            </a:extLst>
          </p:cNvPr>
          <p:cNvSpPr>
            <a:spLocks noGrp="1"/>
          </p:cNvSpPr>
          <p:nvPr>
            <p:ph type="ctrTitle"/>
          </p:nvPr>
        </p:nvSpPr>
        <p:spPr>
          <a:xfrm>
            <a:off x="1524003" y="1999615"/>
            <a:ext cx="9144000" cy="2764028"/>
          </a:xfrm>
        </p:spPr>
        <p:txBody>
          <a:bodyPr anchor="ctr">
            <a:normAutofit/>
          </a:bodyPr>
          <a:lstStyle/>
          <a:p>
            <a:r>
              <a:rPr lang="en-US" sz="7200"/>
              <a:t>Questions/Discussion</a:t>
            </a:r>
          </a:p>
        </p:txBody>
      </p:sp>
      <p:sp>
        <p:nvSpPr>
          <p:cNvPr id="28" name="Rectangle 27">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013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6B906A03-F2FB-ED28-624C-EDC2BBB1B2E6}"/>
              </a:ext>
            </a:extLst>
          </p:cNvPr>
          <p:cNvSpPr>
            <a:spLocks noGrp="1"/>
          </p:cNvSpPr>
          <p:nvPr>
            <p:ph type="title"/>
          </p:nvPr>
        </p:nvSpPr>
        <p:spPr>
          <a:xfrm>
            <a:off x="838200" y="643467"/>
            <a:ext cx="2951205" cy="5571066"/>
          </a:xfrm>
        </p:spPr>
        <p:txBody>
          <a:bodyPr>
            <a:normAutofit/>
          </a:bodyPr>
          <a:lstStyle/>
          <a:p>
            <a:r>
              <a:rPr lang="en-US" sz="4100">
                <a:solidFill>
                  <a:srgbClr val="FFFFFF"/>
                </a:solidFill>
                <a:latin typeface="Aptos" panose="020B0004020202020204" pitchFamily="34" charset="0"/>
              </a:rPr>
              <a:t>Partnership Council Revised Charter</a:t>
            </a:r>
          </a:p>
        </p:txBody>
      </p:sp>
      <p:graphicFrame>
        <p:nvGraphicFramePr>
          <p:cNvPr id="41" name="Content Placeholder 2">
            <a:extLst>
              <a:ext uri="{FF2B5EF4-FFF2-40B4-BE49-F238E27FC236}">
                <a16:creationId xmlns:a16="http://schemas.microsoft.com/office/drawing/2014/main" id="{9D949102-E7B0-F53F-02CA-AFA27B59BC7E}"/>
              </a:ext>
            </a:extLst>
          </p:cNvPr>
          <p:cNvGraphicFramePr>
            <a:graphicFrameLocks noGrp="1"/>
          </p:cNvGraphicFramePr>
          <p:nvPr>
            <p:ph idx="1"/>
            <p:extLst>
              <p:ext uri="{D42A27DB-BD31-4B8C-83A1-F6EECF244321}">
                <p14:modId xmlns:p14="http://schemas.microsoft.com/office/powerpoint/2010/main" val="1875873589"/>
              </p:ext>
            </p:extLst>
          </p:nvPr>
        </p:nvGraphicFramePr>
        <p:xfrm>
          <a:off x="4914835" y="421745"/>
          <a:ext cx="6871749" cy="6014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8947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86843-5BDA-3087-E0CB-22871A0C6806}"/>
              </a:ext>
            </a:extLst>
          </p:cNvPr>
          <p:cNvSpPr>
            <a:spLocks noGrp="1"/>
          </p:cNvSpPr>
          <p:nvPr>
            <p:ph type="title"/>
          </p:nvPr>
        </p:nvSpPr>
        <p:spPr>
          <a:xfrm>
            <a:off x="598665" y="185743"/>
            <a:ext cx="6002110" cy="1495425"/>
          </a:xfrm>
        </p:spPr>
        <p:txBody>
          <a:bodyPr>
            <a:normAutofit/>
          </a:bodyPr>
          <a:lstStyle/>
          <a:p>
            <a:r>
              <a:rPr lang="en-US" dirty="0">
                <a:latin typeface="Aptos" panose="020B0004020202020204" pitchFamily="34" charset="0"/>
              </a:rPr>
              <a:t>Next Steps	</a:t>
            </a:r>
          </a:p>
        </p:txBody>
      </p:sp>
      <p:sp>
        <p:nvSpPr>
          <p:cNvPr id="3" name="Content Placeholder 2">
            <a:extLst>
              <a:ext uri="{FF2B5EF4-FFF2-40B4-BE49-F238E27FC236}">
                <a16:creationId xmlns:a16="http://schemas.microsoft.com/office/drawing/2014/main" id="{7B467C5C-D7C6-15FC-4A35-4E3BDD280402}"/>
              </a:ext>
            </a:extLst>
          </p:cNvPr>
          <p:cNvSpPr>
            <a:spLocks noGrp="1"/>
          </p:cNvSpPr>
          <p:nvPr>
            <p:ph idx="1"/>
          </p:nvPr>
        </p:nvSpPr>
        <p:spPr>
          <a:xfrm>
            <a:off x="836680" y="1543050"/>
            <a:ext cx="6002110" cy="4591051"/>
          </a:xfrm>
        </p:spPr>
        <p:txBody>
          <a:bodyPr>
            <a:normAutofit/>
          </a:bodyPr>
          <a:lstStyle/>
          <a:p>
            <a:r>
              <a:rPr lang="en-US" b="1" i="1" dirty="0">
                <a:solidFill>
                  <a:srgbClr val="0070C0"/>
                </a:solidFill>
                <a:latin typeface="Aptos" panose="020B0004020202020204" pitchFamily="34" charset="0"/>
              </a:rPr>
              <a:t>Identify primary contact(s) </a:t>
            </a:r>
            <a:r>
              <a:rPr lang="en-US" dirty="0">
                <a:latin typeface="Aptos" panose="020B0004020202020204" pitchFamily="34" charset="0"/>
              </a:rPr>
              <a:t>to serve on NJ InCK Partnership Council</a:t>
            </a:r>
          </a:p>
          <a:p>
            <a:r>
              <a:rPr lang="en-US" b="1" i="1" dirty="0">
                <a:solidFill>
                  <a:srgbClr val="0070C0"/>
                </a:solidFill>
                <a:latin typeface="Aptos" panose="020B0004020202020204" pitchFamily="34" charset="0"/>
              </a:rPr>
              <a:t>Sign and return </a:t>
            </a:r>
            <a:r>
              <a:rPr lang="en-US" dirty="0">
                <a:latin typeface="Aptos" panose="020B0004020202020204" pitchFamily="34" charset="0"/>
              </a:rPr>
              <a:t>the revised Charter</a:t>
            </a:r>
          </a:p>
          <a:p>
            <a:r>
              <a:rPr lang="en-US" dirty="0">
                <a:latin typeface="Aptos" panose="020B0004020202020204" pitchFamily="34" charset="0"/>
              </a:rPr>
              <a:t>Save the date- 9am to 10am:</a:t>
            </a:r>
            <a:endParaRPr lang="en-US" baseline="30000" dirty="0">
              <a:latin typeface="Aptos" panose="020B0004020202020204" pitchFamily="34" charset="0"/>
            </a:endParaRPr>
          </a:p>
          <a:p>
            <a:pPr lvl="1"/>
            <a:r>
              <a:rPr lang="en-US" sz="2800" dirty="0">
                <a:latin typeface="Aptos" panose="020B0004020202020204" pitchFamily="34" charset="0"/>
              </a:rPr>
              <a:t>June 25</a:t>
            </a:r>
            <a:r>
              <a:rPr lang="en-US" sz="2800" baseline="30000" dirty="0">
                <a:latin typeface="Aptos" panose="020B0004020202020204" pitchFamily="34" charset="0"/>
              </a:rPr>
              <a:t>th</a:t>
            </a:r>
            <a:r>
              <a:rPr lang="en-US" sz="2800" dirty="0">
                <a:latin typeface="Aptos" panose="020B0004020202020204" pitchFamily="34" charset="0"/>
              </a:rPr>
              <a:t> </a:t>
            </a:r>
          </a:p>
          <a:p>
            <a:pPr lvl="1"/>
            <a:r>
              <a:rPr lang="en-US" sz="2800" dirty="0">
                <a:latin typeface="Aptos" panose="020B0004020202020204" pitchFamily="34" charset="0"/>
              </a:rPr>
              <a:t>September 24</a:t>
            </a:r>
            <a:r>
              <a:rPr lang="en-US" sz="2800" baseline="30000" dirty="0">
                <a:latin typeface="Aptos" panose="020B0004020202020204" pitchFamily="34" charset="0"/>
              </a:rPr>
              <a:t>th</a:t>
            </a:r>
            <a:r>
              <a:rPr lang="en-US" sz="2800" dirty="0">
                <a:latin typeface="Aptos" panose="020B0004020202020204" pitchFamily="34" charset="0"/>
              </a:rPr>
              <a:t> </a:t>
            </a:r>
          </a:p>
        </p:txBody>
      </p:sp>
      <p:pic>
        <p:nvPicPr>
          <p:cNvPr id="5" name="Picture 4" descr="Calendar on table">
            <a:extLst>
              <a:ext uri="{FF2B5EF4-FFF2-40B4-BE49-F238E27FC236}">
                <a16:creationId xmlns:a16="http://schemas.microsoft.com/office/drawing/2014/main" id="{4C6DFE6D-F164-2DB9-DA4E-23536A4EC859}"/>
              </a:ext>
            </a:extLst>
          </p:cNvPr>
          <p:cNvPicPr>
            <a:picLocks noChangeAspect="1"/>
          </p:cNvPicPr>
          <p:nvPr/>
        </p:nvPicPr>
        <p:blipFill rotWithShape="1">
          <a:blip r:embed="rId2"/>
          <a:srcRect l="6868" r="44538" b="-1"/>
          <a:stretch/>
        </p:blipFill>
        <p:spPr>
          <a:xfrm>
            <a:off x="7199440" y="10"/>
            <a:ext cx="4992560" cy="6857990"/>
          </a:xfrm>
          <a:prstGeom prst="rect">
            <a:avLst/>
          </a:prstGeom>
          <a:effectLst/>
        </p:spPr>
      </p:pic>
    </p:spTree>
    <p:extLst>
      <p:ext uri="{BB962C8B-B14F-4D97-AF65-F5344CB8AC3E}">
        <p14:creationId xmlns:p14="http://schemas.microsoft.com/office/powerpoint/2010/main" val="351467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FF48-C82D-9B59-DF17-ED360305F0F6}"/>
              </a:ext>
            </a:extLst>
          </p:cNvPr>
          <p:cNvSpPr>
            <a:spLocks noGrp="1"/>
          </p:cNvSpPr>
          <p:nvPr>
            <p:ph type="title"/>
          </p:nvPr>
        </p:nvSpPr>
        <p:spPr/>
        <p:txBody>
          <a:bodyPr/>
          <a:lstStyle/>
          <a:p>
            <a:r>
              <a:rPr lang="en-US"/>
              <a:t>Agenda</a:t>
            </a:r>
            <a:endParaRPr lang="en-US" dirty="0"/>
          </a:p>
        </p:txBody>
      </p:sp>
      <p:graphicFrame>
        <p:nvGraphicFramePr>
          <p:cNvPr id="13" name="Content Placeholder 2">
            <a:extLst>
              <a:ext uri="{FF2B5EF4-FFF2-40B4-BE49-F238E27FC236}">
                <a16:creationId xmlns:a16="http://schemas.microsoft.com/office/drawing/2014/main" id="{E3F2B841-A374-4D0E-D5EB-A2DA2D7E874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1350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sp useBgFill="1">
        <p:nvSpPr>
          <p:cNvPr id="292" name="Rectangle 29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eople doing teamwork illustration">
            <a:extLst>
              <a:ext uri="{FF2B5EF4-FFF2-40B4-BE49-F238E27FC236}">
                <a16:creationId xmlns:a16="http://schemas.microsoft.com/office/drawing/2014/main" id="{F9E959C8-39EF-3E0D-58BF-168BB4C6FD8F}"/>
              </a:ext>
            </a:extLst>
          </p:cNvPr>
          <p:cNvPicPr>
            <a:picLocks noChangeAspect="1"/>
          </p:cNvPicPr>
          <p:nvPr/>
        </p:nvPicPr>
        <p:blipFill rotWithShape="1">
          <a:blip r:embed="rId3">
            <a:extLst>
              <a:ext uri="{28A0092B-C50C-407E-A947-70E740481C1C}">
                <a14:useLocalDpi xmlns:a14="http://schemas.microsoft.com/office/drawing/2010/main" val="0"/>
              </a:ext>
            </a:extLst>
          </a:blip>
          <a:srcRect l="56671" t="1" r="4325" b="1"/>
          <a:stretch/>
        </p:blipFill>
        <p:spPr>
          <a:xfrm>
            <a:off x="7962900" y="10"/>
            <a:ext cx="4229098" cy="6857990"/>
          </a:xfrm>
          <a:prstGeom prst="rect">
            <a:avLst/>
          </a:prstGeom>
        </p:spPr>
      </p:pic>
      <p:sp>
        <p:nvSpPr>
          <p:cNvPr id="294" name="Rectangle 29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0BB4A2E-7997-D77A-EF94-51114FE631F2}"/>
              </a:ext>
            </a:extLst>
          </p:cNvPr>
          <p:cNvSpPr txBox="1"/>
          <p:nvPr/>
        </p:nvSpPr>
        <p:spPr>
          <a:xfrm>
            <a:off x="1147194" y="830424"/>
            <a:ext cx="6102692" cy="5206482"/>
          </a:xfrm>
          <a:prstGeom prst="rect">
            <a:avLst/>
          </a:prstGeom>
        </p:spPr>
        <p:txBody>
          <a:bodyPr vert="horz" lIns="91440" tIns="45720" rIns="91440" bIns="45720" rtlCol="0">
            <a:normAutofit/>
          </a:bodyPr>
          <a:lstStyle/>
          <a:p>
            <a:pPr marL="0" marR="0" lvl="1">
              <a:lnSpc>
                <a:spcPct val="90000"/>
              </a:lnSpc>
              <a:spcBef>
                <a:spcPts val="0"/>
              </a:spcBef>
              <a:spcAft>
                <a:spcPts val="800"/>
              </a:spcAft>
            </a:pPr>
            <a:r>
              <a:rPr lang="en-US" sz="4000" b="1" dirty="0">
                <a:solidFill>
                  <a:srgbClr val="00B0F0"/>
                </a:solidFill>
                <a:effectLst/>
              </a:rPr>
              <a:t>InCK</a:t>
            </a:r>
            <a:r>
              <a:rPr lang="en-US" sz="4000" dirty="0">
                <a:effectLst/>
              </a:rPr>
              <a:t> is a comprehensive program designed to support children with Medicaid and medical complexities by helping </a:t>
            </a:r>
            <a:r>
              <a:rPr lang="en-US" sz="4000" b="1" i="1" dirty="0">
                <a:solidFill>
                  <a:srgbClr val="00B0F0"/>
                </a:solidFill>
                <a:effectLst/>
              </a:rPr>
              <a:t>navigate</a:t>
            </a:r>
            <a:r>
              <a:rPr lang="en-US" sz="4000" dirty="0">
                <a:effectLst/>
              </a:rPr>
              <a:t> and </a:t>
            </a:r>
            <a:r>
              <a:rPr lang="en-US" sz="4000" b="1" i="1" dirty="0">
                <a:solidFill>
                  <a:srgbClr val="00B0F0"/>
                </a:solidFill>
                <a:effectLst/>
              </a:rPr>
              <a:t>connect</a:t>
            </a:r>
            <a:r>
              <a:rPr lang="en-US" sz="4000" dirty="0">
                <a:effectLst/>
              </a:rPr>
              <a:t> families to community-based resources.</a:t>
            </a:r>
          </a:p>
        </p:txBody>
      </p:sp>
    </p:spTree>
    <p:extLst>
      <p:ext uri="{BB962C8B-B14F-4D97-AF65-F5344CB8AC3E}">
        <p14:creationId xmlns:p14="http://schemas.microsoft.com/office/powerpoint/2010/main" val="68547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A41BE3-C228-436B-B51A-E866D3F64688}"/>
              </a:ext>
            </a:extLst>
          </p:cNvPr>
          <p:cNvSpPr>
            <a:spLocks noGrp="1"/>
          </p:cNvSpPr>
          <p:nvPr>
            <p:ph type="title"/>
          </p:nvPr>
        </p:nvSpPr>
        <p:spPr>
          <a:xfrm>
            <a:off x="198504" y="223842"/>
            <a:ext cx="6640286" cy="1495425"/>
          </a:xfrm>
        </p:spPr>
        <p:txBody>
          <a:bodyPr vert="horz" lIns="91440" tIns="45720" rIns="91440" bIns="45720" rtlCol="0" anchor="ctr">
            <a:normAutofit/>
          </a:bodyPr>
          <a:lstStyle/>
          <a:p>
            <a:pPr marL="0" marR="0">
              <a:spcAft>
                <a:spcPts val="800"/>
              </a:spcAft>
            </a:pPr>
            <a:r>
              <a:rPr lang="en-US" dirty="0">
                <a:effectLst/>
              </a:rPr>
              <a:t>Family: Empowerment and Advocacy</a:t>
            </a:r>
          </a:p>
        </p:txBody>
      </p:sp>
      <p:sp>
        <p:nvSpPr>
          <p:cNvPr id="4" name="TextBox 3">
            <a:extLst>
              <a:ext uri="{FF2B5EF4-FFF2-40B4-BE49-F238E27FC236}">
                <a16:creationId xmlns:a16="http://schemas.microsoft.com/office/drawing/2014/main" id="{28E045DB-18DA-9844-882D-396B8D7E111F}"/>
              </a:ext>
            </a:extLst>
          </p:cNvPr>
          <p:cNvSpPr txBox="1"/>
          <p:nvPr/>
        </p:nvSpPr>
        <p:spPr>
          <a:xfrm>
            <a:off x="265180" y="1814517"/>
            <a:ext cx="6002110" cy="3729034"/>
          </a:xfrm>
          <a:prstGeom prst="rect">
            <a:avLst/>
          </a:prstGeom>
        </p:spPr>
        <p:txBody>
          <a:bodyPr vert="horz" lIns="91440" tIns="45720" rIns="91440" bIns="45720" rtlCol="0">
            <a:normAutofit fontScale="92500" lnSpcReduction="10000"/>
          </a:bodyPr>
          <a:lstStyle/>
          <a:p>
            <a:pPr marL="342900" marR="0" lvl="0" indent="-228600">
              <a:lnSpc>
                <a:spcPct val="90000"/>
              </a:lnSpc>
              <a:spcBef>
                <a:spcPts val="0"/>
              </a:spcBef>
              <a:spcAft>
                <a:spcPts val="800"/>
              </a:spcAft>
              <a:buSzPts val="1000"/>
              <a:buFont typeface="Arial" panose="020B0604020202020204" pitchFamily="34" charset="0"/>
              <a:buChar char="•"/>
              <a:tabLst>
                <a:tab pos="914400" algn="l"/>
              </a:tabLst>
            </a:pPr>
            <a:r>
              <a:rPr lang="en-US" sz="2400" dirty="0">
                <a:effectLst/>
                <a:latin typeface="Aptos" panose="020B0004020202020204" pitchFamily="34" charset="0"/>
              </a:rPr>
              <a:t>InCK empowers families to </a:t>
            </a:r>
            <a:r>
              <a:rPr lang="en-US" sz="2400" b="1" dirty="0">
                <a:solidFill>
                  <a:srgbClr val="0070C0"/>
                </a:solidFill>
                <a:effectLst/>
                <a:latin typeface="Aptos" panose="020B0004020202020204" pitchFamily="34" charset="0"/>
              </a:rPr>
              <a:t>actively participate </a:t>
            </a:r>
            <a:r>
              <a:rPr lang="en-US" sz="2400" dirty="0">
                <a:effectLst/>
                <a:latin typeface="Aptos" panose="020B0004020202020204" pitchFamily="34" charset="0"/>
              </a:rPr>
              <a:t>in their care plans and decision-making.</a:t>
            </a:r>
          </a:p>
          <a:p>
            <a:pPr marL="342900" marR="0" lvl="0" indent="-228600">
              <a:lnSpc>
                <a:spcPct val="90000"/>
              </a:lnSpc>
              <a:spcBef>
                <a:spcPts val="0"/>
              </a:spcBef>
              <a:spcAft>
                <a:spcPts val="800"/>
              </a:spcAft>
              <a:buSzPts val="1000"/>
              <a:buFont typeface="Arial" panose="020B0604020202020204" pitchFamily="34" charset="0"/>
              <a:buChar char="•"/>
              <a:tabLst>
                <a:tab pos="914400" algn="l"/>
              </a:tabLst>
            </a:pPr>
            <a:r>
              <a:rPr lang="en-US" sz="2400" dirty="0">
                <a:effectLst/>
                <a:latin typeface="Aptos" panose="020B0004020202020204" pitchFamily="34" charset="0"/>
              </a:rPr>
              <a:t>Families are encouraged to </a:t>
            </a:r>
            <a:r>
              <a:rPr lang="en-US" sz="2400" b="1" dirty="0">
                <a:solidFill>
                  <a:srgbClr val="0070C0"/>
                </a:solidFill>
                <a:effectLst/>
                <a:latin typeface="Aptos" panose="020B0004020202020204" pitchFamily="34" charset="0"/>
              </a:rPr>
              <a:t>voice their needs and preferences</a:t>
            </a:r>
            <a:r>
              <a:rPr lang="en-US" sz="2400" dirty="0">
                <a:effectLst/>
                <a:latin typeface="Aptos" panose="020B0004020202020204" pitchFamily="34" charset="0"/>
              </a:rPr>
              <a:t>, guiding the direction of their care.  This includes how they would like to communicate with the community health worker- via phone, email, or text message.</a:t>
            </a:r>
          </a:p>
          <a:p>
            <a:pPr marL="342900" marR="0" lvl="0" indent="-228600">
              <a:lnSpc>
                <a:spcPct val="90000"/>
              </a:lnSpc>
              <a:spcBef>
                <a:spcPts val="0"/>
              </a:spcBef>
              <a:spcAft>
                <a:spcPts val="800"/>
              </a:spcAft>
              <a:buSzPts val="1000"/>
              <a:buFont typeface="Arial" panose="020B0604020202020204" pitchFamily="34" charset="0"/>
              <a:buChar char="•"/>
              <a:tabLst>
                <a:tab pos="914400" algn="l"/>
              </a:tabLst>
            </a:pPr>
            <a:r>
              <a:rPr lang="en-US" sz="2400" dirty="0">
                <a:latin typeface="Aptos" panose="020B0004020202020204" pitchFamily="34" charset="0"/>
              </a:rPr>
              <a:t>InCK recognizes that family’s needs change and are </a:t>
            </a:r>
            <a:r>
              <a:rPr lang="en-US" sz="2400" b="1" dirty="0">
                <a:solidFill>
                  <a:srgbClr val="0070C0"/>
                </a:solidFill>
                <a:latin typeface="Aptos" panose="020B0004020202020204" pitchFamily="34" charset="0"/>
              </a:rPr>
              <a:t>flexible</a:t>
            </a:r>
            <a:r>
              <a:rPr lang="en-US" sz="2400" dirty="0">
                <a:latin typeface="Aptos" panose="020B0004020202020204" pitchFamily="34" charset="0"/>
              </a:rPr>
              <a:t> on how they provide support over time.</a:t>
            </a:r>
            <a:endParaRPr lang="en-US" sz="2400" dirty="0">
              <a:effectLst/>
              <a:latin typeface="Aptos" panose="020B0004020202020204" pitchFamily="34" charset="0"/>
            </a:endParaRPr>
          </a:p>
        </p:txBody>
      </p:sp>
      <p:pic>
        <p:nvPicPr>
          <p:cNvPr id="8" name="Picture 7" descr="Father bonding with disabled daughter">
            <a:extLst>
              <a:ext uri="{FF2B5EF4-FFF2-40B4-BE49-F238E27FC236}">
                <a16:creationId xmlns:a16="http://schemas.microsoft.com/office/drawing/2014/main" id="{DE1CD2B7-F806-589D-692E-3F69DBCEA976}"/>
              </a:ext>
            </a:extLst>
          </p:cNvPr>
          <p:cNvPicPr>
            <a:picLocks noChangeAspect="1"/>
          </p:cNvPicPr>
          <p:nvPr/>
        </p:nvPicPr>
        <p:blipFill rotWithShape="1">
          <a:blip r:embed="rId2">
            <a:extLst>
              <a:ext uri="{28A0092B-C50C-407E-A947-70E740481C1C}">
                <a14:useLocalDpi xmlns:a14="http://schemas.microsoft.com/office/drawing/2010/main" val="0"/>
              </a:ext>
            </a:extLst>
          </a:blip>
          <a:srcRect l="25161" r="27157" b="2"/>
          <a:stretch/>
        </p:blipFill>
        <p:spPr>
          <a:xfrm>
            <a:off x="7196391" y="0"/>
            <a:ext cx="4992560" cy="6857990"/>
          </a:xfrm>
          <a:prstGeom prst="rect">
            <a:avLst/>
          </a:prstGeom>
          <a:effectLst/>
        </p:spPr>
      </p:pic>
    </p:spTree>
    <p:extLst>
      <p:ext uri="{BB962C8B-B14F-4D97-AF65-F5344CB8AC3E}">
        <p14:creationId xmlns:p14="http://schemas.microsoft.com/office/powerpoint/2010/main" val="2802413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sp useBgFill="1">
        <p:nvSpPr>
          <p:cNvPr id="239" name="Rectangle 23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Google Shape;188;p31"/>
          <p:cNvSpPr txBox="1">
            <a:spLocks noGrp="1"/>
          </p:cNvSpPr>
          <p:nvPr>
            <p:ph type="title"/>
          </p:nvPr>
        </p:nvSpPr>
        <p:spPr>
          <a:xfrm>
            <a:off x="488397" y="269418"/>
            <a:ext cx="6002110" cy="90895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t>Benefits for Health</a:t>
            </a:r>
          </a:p>
        </p:txBody>
      </p:sp>
      <p:sp>
        <p:nvSpPr>
          <p:cNvPr id="189" name="Google Shape;189;p31"/>
          <p:cNvSpPr txBox="1">
            <a:spLocks noGrp="1"/>
          </p:cNvSpPr>
          <p:nvPr>
            <p:ph type="body" idx="1"/>
          </p:nvPr>
        </p:nvSpPr>
        <p:spPr>
          <a:xfrm>
            <a:off x="491446" y="1178377"/>
            <a:ext cx="6431867" cy="5177972"/>
          </a:xfrm>
          <a:prstGeom prst="rect">
            <a:avLst/>
          </a:prstGeom>
        </p:spPr>
        <p:txBody>
          <a:bodyPr spcFirstLastPara="1" lIns="91425" tIns="45700" rIns="91425" bIns="45700" anchorCtr="0">
            <a:normAutofit/>
          </a:bodyPr>
          <a:lstStyle/>
          <a:p>
            <a:pPr marL="285750" indent="-285750">
              <a:spcBef>
                <a:spcPts val="0"/>
              </a:spcBef>
              <a:spcAft>
                <a:spcPts val="800"/>
              </a:spcAft>
              <a:buSzPts val="1000"/>
              <a:buFont typeface="Symbol" panose="05050102010706020507" pitchFamily="18" charset="2"/>
              <a:buChar char=""/>
              <a:tabLst>
                <a:tab pos="914400" algn="l"/>
              </a:tabLst>
            </a:pPr>
            <a:r>
              <a:rPr lang="en-US"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Streamlined Coordination</a:t>
            </a:r>
            <a:endParaRPr lang="en-US"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marL="285750" indent="-285750">
              <a:spcBef>
                <a:spcPts val="0"/>
              </a:spcBef>
              <a:spcAft>
                <a:spcPts val="800"/>
              </a:spcAft>
              <a:buSzPts val="1000"/>
              <a:buFont typeface="Symbol" panose="05050102010706020507" pitchFamily="18" charset="2"/>
              <a:buChar char=""/>
              <a:tabLst>
                <a:tab pos="914400" algn="l"/>
              </a:tabLst>
            </a:pPr>
            <a:r>
              <a:rPr lang="en-US"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Enhanced Support</a:t>
            </a:r>
          </a:p>
          <a:p>
            <a:pPr marL="285750" indent="-285750">
              <a:spcBef>
                <a:spcPts val="0"/>
              </a:spcBef>
              <a:spcAft>
                <a:spcPts val="800"/>
              </a:spcAft>
              <a:buSzPts val="1000"/>
              <a:buFont typeface="Symbol" panose="05050102010706020507" pitchFamily="18" charset="2"/>
              <a:buChar char=""/>
              <a:tabLst>
                <a:tab pos="914400" algn="l"/>
              </a:tabLst>
            </a:pPr>
            <a:r>
              <a:rPr lang="en-US"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Improved Patient Outcomes</a:t>
            </a:r>
            <a:endParaRPr lang="en-US"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spcAft>
                <a:spcPts val="800"/>
              </a:spcAft>
              <a:buSzPts val="1000"/>
              <a:buNone/>
              <a:tabLst>
                <a:tab pos="914400" algn="l"/>
              </a:tabLst>
            </a:pPr>
            <a:endParaRPr lang="en-US" b="1" i="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spcAft>
                <a:spcPts val="800"/>
              </a:spcAft>
              <a:buSzPts val="1000"/>
              <a:buNone/>
              <a:tabLst>
                <a:tab pos="914400" algn="l"/>
              </a:tabLst>
            </a:pPr>
            <a:r>
              <a:rPr lang="en-US" sz="2400" i="1" kern="100" dirty="0">
                <a:effectLst/>
                <a:latin typeface="Aptos" panose="020B0004020202020204" pitchFamily="34" charset="0"/>
                <a:ea typeface="Aptos" panose="020B0004020202020204" pitchFamily="34" charset="0"/>
                <a:cs typeface="Times New Roman" panose="02020603050405020304" pitchFamily="18" charset="0"/>
              </a:rPr>
              <a:t>The InCK team and InCK care managers strive to support the pediatrician in providing comprehensive care for their patients, addressing their medical, behavioral, and social needs to improve overall health outcomes and quality of life.</a:t>
            </a:r>
          </a:p>
          <a:p>
            <a:pPr marL="0" lvl="0" indent="0" rtl="0">
              <a:spcBef>
                <a:spcPts val="1000"/>
              </a:spcBef>
              <a:spcAft>
                <a:spcPts val="0"/>
              </a:spcAft>
              <a:buClr>
                <a:schemeClr val="dk1"/>
              </a:buClr>
              <a:buSzPts val="2800"/>
              <a:buNone/>
            </a:pPr>
            <a:endParaRPr lang="en-US" sz="1100" b="0" i="0" dirty="0">
              <a:effectLst/>
            </a:endParaRPr>
          </a:p>
        </p:txBody>
      </p:sp>
      <p:pic>
        <p:nvPicPr>
          <p:cNvPr id="3" name="Picture 2" descr="Smiling doctor examining smiling baby">
            <a:extLst>
              <a:ext uri="{FF2B5EF4-FFF2-40B4-BE49-F238E27FC236}">
                <a16:creationId xmlns:a16="http://schemas.microsoft.com/office/drawing/2014/main" id="{E2251E7E-357C-6E5A-C4C1-9658BB5F1662}"/>
              </a:ext>
            </a:extLst>
          </p:cNvPr>
          <p:cNvPicPr>
            <a:picLocks noChangeAspect="1"/>
          </p:cNvPicPr>
          <p:nvPr/>
        </p:nvPicPr>
        <p:blipFill rotWithShape="1">
          <a:blip r:embed="rId3">
            <a:extLst>
              <a:ext uri="{28A0092B-C50C-407E-A947-70E740481C1C}">
                <a14:useLocalDpi xmlns:a14="http://schemas.microsoft.com/office/drawing/2010/main" val="0"/>
              </a:ext>
            </a:extLst>
          </a:blip>
          <a:srcRect l="14877" r="36529" b="-1"/>
          <a:stretch/>
        </p:blipFill>
        <p:spPr>
          <a:xfrm>
            <a:off x="7199440" y="10"/>
            <a:ext cx="4992560" cy="6857990"/>
          </a:xfrm>
          <a:prstGeom prst="rect">
            <a:avLst/>
          </a:prstGeom>
          <a:effectLst/>
        </p:spPr>
      </p:pic>
      <p:sp>
        <p:nvSpPr>
          <p:cNvPr id="190" name="Google Shape;190;p31"/>
          <p:cNvSpPr txBox="1">
            <a:spLocks noGrp="1"/>
          </p:cNvSpPr>
          <p:nvPr>
            <p:ph type="sldNum" idx="12"/>
          </p:nvPr>
        </p:nvSpPr>
        <p:spPr>
          <a:xfrm>
            <a:off x="8610600" y="6356350"/>
            <a:ext cx="2743200" cy="365125"/>
          </a:xfrm>
          <a:prstGeom prst="rect">
            <a:avLst/>
          </a:prstGeom>
        </p:spPr>
        <p:txBody>
          <a:bodyPr spcFirstLastPara="1" lIns="91425" tIns="45700" rIns="91425" bIns="45700" anchorCtr="0">
            <a:normAutofit/>
          </a:bodyPr>
          <a:lstStyle/>
          <a:p>
            <a:pPr marL="0" marR="0" lvl="0" indent="0" defTabSz="914400" rtl="0" eaLnBrk="1" fontAlgn="auto" latinLnBrk="0" hangingPunct="1">
              <a:spcBef>
                <a:spcPts val="0"/>
              </a:spcBef>
              <a:spcAft>
                <a:spcPts val="600"/>
              </a:spcAft>
              <a:buClr>
                <a:srgbClr val="000000"/>
              </a:buClr>
              <a:buSzPts val="1400"/>
              <a:buFont typeface="Arial"/>
              <a:buNone/>
              <a:tabLst/>
              <a:defRPr/>
            </a:pPr>
            <a:fld id="{00000000-1234-1234-1234-123412341234}" type="slidenum">
              <a:rPr kumimoji="0" lang="en-US" b="0" i="0" u="none" strike="noStrike" kern="0" cap="none" spc="0" normalizeH="0" baseline="0" noProof="0">
                <a:ln>
                  <a:noFill/>
                </a:ln>
                <a:solidFill>
                  <a:srgbClr val="FFFFFF"/>
                </a:solidFill>
                <a:effectLst/>
                <a:uLnTx/>
                <a:uFillTx/>
                <a:latin typeface="Calibri Light" panose="020F0302020204030204" pitchFamily="34" charset="0"/>
                <a:ea typeface="Calibri"/>
                <a:cs typeface="Calibri Light" panose="020F0302020204030204" pitchFamily="34" charset="0"/>
                <a:sym typeface="Calibri"/>
              </a:rPr>
              <a:pPr marL="0" marR="0" lvl="0" indent="0" defTabSz="914400" rtl="0" eaLnBrk="1" fontAlgn="auto" latinLnBrk="0" hangingPunct="1">
                <a:spcBef>
                  <a:spcPts val="0"/>
                </a:spcBef>
                <a:spcAft>
                  <a:spcPts val="600"/>
                </a:spcAft>
                <a:buClr>
                  <a:srgbClr val="000000"/>
                </a:buClr>
                <a:buSzPts val="1400"/>
                <a:buFont typeface="Arial"/>
                <a:buNone/>
                <a:tabLst/>
                <a:defRPr/>
              </a:pPr>
              <a:t>5</a:t>
            </a:fld>
            <a:endParaRPr kumimoji="0" lang="en-US" b="0" i="0" u="none" strike="noStrike" kern="0" cap="none" spc="0" normalizeH="0" baseline="0" noProof="0">
              <a:ln>
                <a:noFill/>
              </a:ln>
              <a:solidFill>
                <a:srgbClr val="FFFFFF"/>
              </a:solidFill>
              <a:effectLst/>
              <a:uLnTx/>
              <a:uFillTx/>
              <a:latin typeface="Calibri Light" panose="020F0302020204030204" pitchFamily="34" charset="0"/>
              <a:ea typeface="Calibri"/>
              <a:cs typeface="Calibri Light" panose="020F0302020204030204" pitchFamily="34" charset="0"/>
              <a:sym typeface="Calibri"/>
            </a:endParaRPr>
          </a:p>
        </p:txBody>
      </p:sp>
    </p:spTree>
    <p:extLst>
      <p:ext uri="{BB962C8B-B14F-4D97-AF65-F5344CB8AC3E}">
        <p14:creationId xmlns:p14="http://schemas.microsoft.com/office/powerpoint/2010/main" val="2581029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p:cNvGrpSpPr/>
        <p:nvPr/>
      </p:nvGrpSpPr>
      <p:grpSpPr>
        <a:xfrm>
          <a:off x="0" y="0"/>
          <a:ext cx="0" cy="0"/>
          <a:chOff x="0" y="0"/>
          <a:chExt cx="0" cy="0"/>
        </a:xfrm>
      </p:grpSpPr>
      <p:sp useBgFill="1">
        <p:nvSpPr>
          <p:cNvPr id="235" name="Rectangle 23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Google Shape;188;p31"/>
          <p:cNvSpPr txBox="1">
            <a:spLocks noGrp="1"/>
          </p:cNvSpPr>
          <p:nvPr>
            <p:ph type="title"/>
          </p:nvPr>
        </p:nvSpPr>
        <p:spPr>
          <a:xfrm>
            <a:off x="369953" y="333374"/>
            <a:ext cx="6630921" cy="857252"/>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t>Collaborative Care Approach</a:t>
            </a:r>
          </a:p>
        </p:txBody>
      </p:sp>
      <p:sp>
        <p:nvSpPr>
          <p:cNvPr id="189" name="Google Shape;189;p31"/>
          <p:cNvSpPr txBox="1">
            <a:spLocks noGrp="1"/>
          </p:cNvSpPr>
          <p:nvPr>
            <p:ph type="body" idx="1"/>
          </p:nvPr>
        </p:nvSpPr>
        <p:spPr>
          <a:xfrm>
            <a:off x="363777" y="1190626"/>
            <a:ext cx="6471886" cy="5153025"/>
          </a:xfrm>
          <a:prstGeom prst="rect">
            <a:avLst/>
          </a:prstGeom>
        </p:spPr>
        <p:txBody>
          <a:bodyPr spcFirstLastPara="1" lIns="91425" tIns="45700" rIns="91425" bIns="45700" anchorCtr="0">
            <a:noAutofit/>
          </a:bodyPr>
          <a:lstStyle/>
          <a:p>
            <a:pPr marL="0" indent="0">
              <a:spcBef>
                <a:spcPts val="0"/>
              </a:spcBef>
              <a:spcAft>
                <a:spcPts val="800"/>
              </a:spcAft>
              <a:buSzPts val="1000"/>
              <a:buNone/>
              <a:tabLst>
                <a:tab pos="9144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The InCK team and care manager will provide several resources and support services to the pediatrician, including:</a:t>
            </a:r>
          </a:p>
          <a:p>
            <a:pPr>
              <a:spcBef>
                <a:spcPts val="0"/>
              </a:spcBef>
              <a:spcAft>
                <a:spcPts val="800"/>
              </a:spcAft>
              <a:buFont typeface="+mj-lt"/>
              <a:buAutoNum type="arabicPeriod"/>
              <a:tabLst>
                <a:tab pos="1371600" algn="l"/>
              </a:tabLst>
            </a:pPr>
            <a:r>
              <a:rPr lang="en-US"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Health Story and Care Plan</a:t>
            </a:r>
            <a:endParaRPr lang="en-US"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a:spcBef>
                <a:spcPts val="0"/>
              </a:spcBef>
              <a:spcAft>
                <a:spcPts val="800"/>
              </a:spcAft>
              <a:buFont typeface="+mj-lt"/>
              <a:buAutoNum type="arabicPeriod"/>
              <a:tabLst>
                <a:tab pos="1371600" algn="l"/>
              </a:tabLst>
            </a:pPr>
            <a:r>
              <a:rPr lang="en-US"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Consultation and Collaboration</a:t>
            </a:r>
          </a:p>
          <a:p>
            <a:pPr>
              <a:spcBef>
                <a:spcPts val="0"/>
              </a:spcBef>
              <a:spcAft>
                <a:spcPts val="800"/>
              </a:spcAft>
              <a:buFont typeface="+mj-lt"/>
              <a:buAutoNum type="arabicPeriod"/>
              <a:tabLst>
                <a:tab pos="1371600" algn="l"/>
              </a:tabLst>
            </a:pPr>
            <a:r>
              <a:rPr lang="en-US"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Coordination of Services</a:t>
            </a:r>
            <a:endParaRPr lang="en-US"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spcAft>
                <a:spcPts val="800"/>
              </a:spcAft>
              <a:buNone/>
              <a:tabLst>
                <a:tab pos="1371600" algn="l"/>
              </a:tabLst>
            </a:pP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spcAft>
                <a:spcPts val="800"/>
              </a:spcAft>
              <a:buNone/>
              <a:tabLst>
                <a:tab pos="1371600" algn="l"/>
              </a:tabLs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While </a:t>
            </a:r>
            <a:r>
              <a:rPr lang="en-US" sz="2400" b="1" i="1" kern="100" dirty="0">
                <a:effectLst/>
                <a:latin typeface="Aptos" panose="020B0004020202020204" pitchFamily="34" charset="0"/>
                <a:ea typeface="Aptos" panose="020B0004020202020204" pitchFamily="34" charset="0"/>
                <a:cs typeface="Times New Roman" panose="02020603050405020304" pitchFamily="18" charset="0"/>
              </a:rPr>
              <a:t>no services are directly provided by InCK</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the team helps families </a:t>
            </a:r>
            <a:r>
              <a:rPr lang="en-US" sz="2400" b="1" i="1" kern="100" dirty="0">
                <a:effectLst/>
                <a:latin typeface="Aptos" panose="020B0004020202020204" pitchFamily="34" charset="0"/>
                <a:ea typeface="Aptos" panose="020B0004020202020204" pitchFamily="34" charset="0"/>
                <a:cs typeface="Times New Roman" panose="02020603050405020304" pitchFamily="18" charset="0"/>
              </a:rPr>
              <a:t>navigate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community resources and </a:t>
            </a:r>
            <a:r>
              <a:rPr lang="en-US" sz="2400" b="1" i="1" kern="100" dirty="0">
                <a:effectLst/>
                <a:latin typeface="Aptos" panose="020B0004020202020204" pitchFamily="34" charset="0"/>
                <a:ea typeface="Aptos" panose="020B0004020202020204" pitchFamily="34" charset="0"/>
                <a:cs typeface="Times New Roman" panose="02020603050405020304" pitchFamily="18" charset="0"/>
              </a:rPr>
              <a:t>connects</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them to those that can meet their needs.</a:t>
            </a:r>
          </a:p>
        </p:txBody>
      </p:sp>
      <p:pic>
        <p:nvPicPr>
          <p:cNvPr id="217" name="Picture 216" descr="Colourful strings being woven togehter">
            <a:extLst>
              <a:ext uri="{FF2B5EF4-FFF2-40B4-BE49-F238E27FC236}">
                <a16:creationId xmlns:a16="http://schemas.microsoft.com/office/drawing/2014/main" id="{93FA2A40-17D7-C07F-89A4-544E48BC321D}"/>
              </a:ext>
            </a:extLst>
          </p:cNvPr>
          <p:cNvPicPr>
            <a:picLocks noChangeAspect="1"/>
          </p:cNvPicPr>
          <p:nvPr/>
        </p:nvPicPr>
        <p:blipFill rotWithShape="1">
          <a:blip r:embed="rId3"/>
          <a:srcRect l="34976" r="16430" b="-1"/>
          <a:stretch/>
        </p:blipFill>
        <p:spPr>
          <a:xfrm>
            <a:off x="7199440" y="10"/>
            <a:ext cx="4992560" cy="6857990"/>
          </a:xfrm>
          <a:prstGeom prst="rect">
            <a:avLst/>
          </a:prstGeom>
          <a:effectLst/>
        </p:spPr>
      </p:pic>
      <p:sp>
        <p:nvSpPr>
          <p:cNvPr id="190" name="Google Shape;190;p31"/>
          <p:cNvSpPr txBox="1">
            <a:spLocks noGrp="1"/>
          </p:cNvSpPr>
          <p:nvPr>
            <p:ph type="sldNum" idx="12"/>
          </p:nvPr>
        </p:nvSpPr>
        <p:spPr>
          <a:xfrm>
            <a:off x="8610600" y="6356350"/>
            <a:ext cx="2743200" cy="365125"/>
          </a:xfrm>
          <a:prstGeom prst="rect">
            <a:avLst/>
          </a:prstGeom>
        </p:spPr>
        <p:txBody>
          <a:bodyPr spcFirstLastPara="1" lIns="91425" tIns="45700" rIns="91425" bIns="45700" anchorCtr="0">
            <a:normAutofit/>
          </a:bodyPr>
          <a:lstStyle/>
          <a:p>
            <a:pPr marL="0" marR="0" lvl="0" indent="0" defTabSz="914400" rtl="0" eaLnBrk="1" fontAlgn="auto" latinLnBrk="0" hangingPunct="1">
              <a:spcBef>
                <a:spcPts val="0"/>
              </a:spcBef>
              <a:spcAft>
                <a:spcPts val="600"/>
              </a:spcAft>
              <a:buClr>
                <a:srgbClr val="000000"/>
              </a:buClr>
              <a:buSzPts val="1400"/>
              <a:buFont typeface="Arial"/>
              <a:buNone/>
              <a:tabLst/>
              <a:defRPr/>
            </a:pPr>
            <a:fld id="{00000000-1234-1234-1234-123412341234}" type="slidenum">
              <a:rPr kumimoji="0" lang="en-US" b="0" i="0" u="none" strike="noStrike" kern="0" cap="none" spc="0" normalizeH="0" baseline="0" noProof="0">
                <a:ln>
                  <a:noFill/>
                </a:ln>
                <a:solidFill>
                  <a:srgbClr val="FFFFFF"/>
                </a:solidFill>
                <a:effectLst/>
                <a:uLnTx/>
                <a:uFillTx/>
                <a:latin typeface="Calibri Light" panose="020F0302020204030204" pitchFamily="34" charset="0"/>
                <a:ea typeface="Calibri"/>
                <a:cs typeface="Calibri Light" panose="020F0302020204030204" pitchFamily="34" charset="0"/>
                <a:sym typeface="Calibri"/>
              </a:rPr>
              <a:pPr marL="0" marR="0" lvl="0" indent="0" defTabSz="914400" rtl="0" eaLnBrk="1" fontAlgn="auto" latinLnBrk="0" hangingPunct="1">
                <a:spcBef>
                  <a:spcPts val="0"/>
                </a:spcBef>
                <a:spcAft>
                  <a:spcPts val="600"/>
                </a:spcAft>
                <a:buClr>
                  <a:srgbClr val="000000"/>
                </a:buClr>
                <a:buSzPts val="1400"/>
                <a:buFont typeface="Arial"/>
                <a:buNone/>
                <a:tabLst/>
                <a:defRPr/>
              </a:pPr>
              <a:t>6</a:t>
            </a:fld>
            <a:endParaRPr kumimoji="0" lang="en-US" b="0" i="0" u="none" strike="noStrike" kern="0" cap="none" spc="0" normalizeH="0" baseline="0" noProof="0">
              <a:ln>
                <a:noFill/>
              </a:ln>
              <a:solidFill>
                <a:srgbClr val="FFFFFF"/>
              </a:solidFill>
              <a:effectLst/>
              <a:uLnTx/>
              <a:uFillTx/>
              <a:latin typeface="Calibri Light" panose="020F0302020204030204" pitchFamily="34" charset="0"/>
              <a:ea typeface="Calibri"/>
              <a:cs typeface="Calibri Light" panose="020F0302020204030204" pitchFamily="34" charset="0"/>
              <a:sym typeface="Calibri"/>
            </a:endParaRPr>
          </a:p>
        </p:txBody>
      </p:sp>
    </p:spTree>
    <p:extLst>
      <p:ext uri="{BB962C8B-B14F-4D97-AF65-F5344CB8AC3E}">
        <p14:creationId xmlns:p14="http://schemas.microsoft.com/office/powerpoint/2010/main" val="185104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A41BE3-C228-436B-B51A-E866D3F64688}"/>
              </a:ext>
            </a:extLst>
          </p:cNvPr>
          <p:cNvSpPr>
            <a:spLocks noGrp="1"/>
          </p:cNvSpPr>
          <p:nvPr>
            <p:ph type="title"/>
          </p:nvPr>
        </p:nvSpPr>
        <p:spPr>
          <a:xfrm>
            <a:off x="161924" y="215948"/>
            <a:ext cx="6848475" cy="1019174"/>
          </a:xfrm>
        </p:spPr>
        <p:txBody>
          <a:bodyPr anchor="ctr">
            <a:normAutofit/>
          </a:bodyPr>
          <a:lstStyle/>
          <a:p>
            <a:r>
              <a:rPr lang="en-US" dirty="0"/>
              <a:t>Collaborative Care Approach</a:t>
            </a:r>
          </a:p>
        </p:txBody>
      </p:sp>
      <p:sp>
        <p:nvSpPr>
          <p:cNvPr id="7" name="Content Placeholder 6">
            <a:extLst>
              <a:ext uri="{FF2B5EF4-FFF2-40B4-BE49-F238E27FC236}">
                <a16:creationId xmlns:a16="http://schemas.microsoft.com/office/drawing/2014/main" id="{E2817851-AF47-C508-9CC8-035C38D83F93}"/>
              </a:ext>
            </a:extLst>
          </p:cNvPr>
          <p:cNvSpPr>
            <a:spLocks noGrp="1"/>
          </p:cNvSpPr>
          <p:nvPr>
            <p:ph idx="1"/>
          </p:nvPr>
        </p:nvSpPr>
        <p:spPr>
          <a:xfrm>
            <a:off x="342900" y="1095376"/>
            <a:ext cx="5753097" cy="5546676"/>
          </a:xfrm>
        </p:spPr>
        <p:txBody>
          <a:bodyPr anchor="ctr">
            <a:normAutofit/>
          </a:bodyPr>
          <a:lstStyle/>
          <a:p>
            <a:pPr marL="342900" marR="0" lvl="0" indent="-342900">
              <a:spcBef>
                <a:spcPts val="0"/>
              </a:spcBef>
              <a:spcAft>
                <a:spcPts val="800"/>
              </a:spcAft>
              <a:buFont typeface="Symbol" panose="05050102010706020507" pitchFamily="18" charset="2"/>
              <a:buChar char=""/>
              <a:tabLst>
                <a:tab pos="457200" algn="l"/>
              </a:tabLst>
            </a:pPr>
            <a:r>
              <a:rPr lang="en-US" sz="3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Education and Training</a:t>
            </a:r>
            <a:endParaRPr lang="en-US" sz="32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tabLst>
                <a:tab pos="457200" algn="l"/>
              </a:tabLst>
            </a:pPr>
            <a:r>
              <a:rPr lang="en-US" sz="3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Role of Office Staff:</a:t>
            </a:r>
            <a:endParaRPr lang="en-US" sz="3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800"/>
              </a:spcAft>
              <a:buSzPts val="1000"/>
              <a:buFont typeface="Symbol" panose="05050102010706020507" pitchFamily="18" charset="2"/>
              <a:buChar char=""/>
              <a:tabLst>
                <a:tab pos="914400" algn="l"/>
              </a:tabLst>
            </a:pPr>
            <a:r>
              <a:rPr lang="en-US" sz="3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Identifying Eligible Patients</a:t>
            </a:r>
            <a:endParaRPr lang="en-US" sz="32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800"/>
              </a:spcAft>
              <a:buSzPts val="1000"/>
              <a:buFont typeface="Symbol" panose="05050102010706020507" pitchFamily="18" charset="2"/>
              <a:buChar char=""/>
              <a:tabLst>
                <a:tab pos="914400" algn="l"/>
              </a:tabLst>
            </a:pPr>
            <a:r>
              <a:rPr lang="en-US" sz="3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Initiating Referrals</a:t>
            </a:r>
            <a:endParaRPr lang="en-US" sz="32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800"/>
              </a:spcAft>
              <a:buSzPts val="1000"/>
              <a:buFont typeface="Symbol" panose="05050102010706020507" pitchFamily="18" charset="2"/>
              <a:buChar char=""/>
              <a:tabLst>
                <a:tab pos="914400" algn="l"/>
              </a:tabLst>
            </a:pPr>
            <a:r>
              <a:rPr lang="en-US" sz="32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Communication Support</a:t>
            </a:r>
            <a:endParaRPr lang="en-US" dirty="0"/>
          </a:p>
        </p:txBody>
      </p:sp>
      <p:pic>
        <p:nvPicPr>
          <p:cNvPr id="17" name="Picture 16" descr="Colleagues looking at laptop">
            <a:extLst>
              <a:ext uri="{FF2B5EF4-FFF2-40B4-BE49-F238E27FC236}">
                <a16:creationId xmlns:a16="http://schemas.microsoft.com/office/drawing/2014/main" id="{2F8D53D8-DD20-3D40-E037-F811B95391A5}"/>
              </a:ext>
            </a:extLst>
          </p:cNvPr>
          <p:cNvPicPr>
            <a:picLocks noChangeAspect="1"/>
          </p:cNvPicPr>
          <p:nvPr/>
        </p:nvPicPr>
        <p:blipFill rotWithShape="1">
          <a:blip r:embed="rId3">
            <a:extLst>
              <a:ext uri="{28A0092B-C50C-407E-A947-70E740481C1C}">
                <a14:useLocalDpi xmlns:a14="http://schemas.microsoft.com/office/drawing/2010/main" val="0"/>
              </a:ext>
            </a:extLst>
          </a:blip>
          <a:srcRect l="20047" r="28116"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384624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A41BE3-C228-436B-B51A-E866D3F64688}"/>
              </a:ext>
            </a:extLst>
          </p:cNvPr>
          <p:cNvSpPr>
            <a:spLocks noGrp="1"/>
          </p:cNvSpPr>
          <p:nvPr>
            <p:ph type="title"/>
          </p:nvPr>
        </p:nvSpPr>
        <p:spPr>
          <a:xfrm>
            <a:off x="314325" y="328324"/>
            <a:ext cx="7010399" cy="1523999"/>
          </a:xfrm>
        </p:spPr>
        <p:txBody>
          <a:bodyPr vert="horz" lIns="91440" tIns="45720" rIns="91440" bIns="45720" rtlCol="0" anchor="ctr">
            <a:normAutofit/>
          </a:bodyPr>
          <a:lstStyle/>
          <a:p>
            <a:pPr marL="0" marR="0">
              <a:spcAft>
                <a:spcPts val="800"/>
              </a:spcAft>
            </a:pPr>
            <a:r>
              <a:rPr lang="en-US" dirty="0">
                <a:effectLst/>
              </a:rPr>
              <a:t>InCK Team: </a:t>
            </a:r>
            <a:br>
              <a:rPr lang="en-US" dirty="0">
                <a:effectLst/>
              </a:rPr>
            </a:br>
            <a:r>
              <a:rPr lang="en-US" dirty="0">
                <a:effectLst/>
              </a:rPr>
              <a:t>Navigate and Connect</a:t>
            </a:r>
          </a:p>
        </p:txBody>
      </p:sp>
      <p:sp>
        <p:nvSpPr>
          <p:cNvPr id="4" name="TextBox 3">
            <a:extLst>
              <a:ext uri="{FF2B5EF4-FFF2-40B4-BE49-F238E27FC236}">
                <a16:creationId xmlns:a16="http://schemas.microsoft.com/office/drawing/2014/main" id="{28E045DB-18DA-9844-882D-396B8D7E111F}"/>
              </a:ext>
            </a:extLst>
          </p:cNvPr>
          <p:cNvSpPr txBox="1"/>
          <p:nvPr/>
        </p:nvSpPr>
        <p:spPr>
          <a:xfrm>
            <a:off x="390526" y="1695450"/>
            <a:ext cx="6657974" cy="4834226"/>
          </a:xfrm>
          <a:prstGeom prst="rect">
            <a:avLst/>
          </a:prstGeom>
        </p:spPr>
        <p:txBody>
          <a:bodyPr vert="horz" lIns="91440" tIns="45720" rIns="91440" bIns="45720" rtlCol="0" anchor="ctr">
            <a:normAutofit/>
          </a:bodyPr>
          <a:lstStyle/>
          <a:p>
            <a:pPr marL="114300" marR="0" lvl="0">
              <a:lnSpc>
                <a:spcPct val="90000"/>
              </a:lnSpc>
              <a:spcBef>
                <a:spcPts val="0"/>
              </a:spcBef>
              <a:spcAft>
                <a:spcPts val="800"/>
              </a:spcAft>
              <a:buSzPts val="1000"/>
              <a:tabLst>
                <a:tab pos="457200" algn="l"/>
              </a:tabLst>
            </a:pPr>
            <a:r>
              <a:rPr lang="en-US" sz="2800" b="1" i="1" dirty="0">
                <a:solidFill>
                  <a:srgbClr val="0070C0"/>
                </a:solidFill>
                <a:effectLst/>
                <a:latin typeface="Aptos" panose="020B0004020202020204" pitchFamily="34" charset="0"/>
              </a:rPr>
              <a:t>Care Manager:</a:t>
            </a:r>
            <a:endParaRPr lang="en-US" sz="2800" b="1" dirty="0">
              <a:solidFill>
                <a:srgbClr val="0070C0"/>
              </a:solidFill>
              <a:effectLst/>
              <a:latin typeface="Aptos" panose="020B0004020202020204" pitchFamily="34" charset="0"/>
            </a:endParaRPr>
          </a:p>
          <a:p>
            <a:pPr marL="285750" indent="-228600">
              <a:lnSpc>
                <a:spcPct val="90000"/>
              </a:lnSpc>
              <a:spcAft>
                <a:spcPts val="800"/>
              </a:spcAft>
              <a:buSzPts val="1000"/>
              <a:buFont typeface="Arial" panose="020B0604020202020204" pitchFamily="34" charset="0"/>
              <a:buChar char="•"/>
              <a:tabLst>
                <a:tab pos="914400" algn="l"/>
              </a:tabLst>
            </a:pPr>
            <a:r>
              <a:rPr lang="en-US" sz="2800" b="1" dirty="0">
                <a:solidFill>
                  <a:srgbClr val="0070C0"/>
                </a:solidFill>
                <a:effectLst/>
                <a:latin typeface="Aptos" panose="020B0004020202020204" pitchFamily="34" charset="0"/>
              </a:rPr>
              <a:t>Initial Assessment and Enrollment</a:t>
            </a:r>
            <a:endParaRPr lang="en-US" sz="2800" b="1" dirty="0">
              <a:solidFill>
                <a:srgbClr val="0070C0"/>
              </a:solidFill>
              <a:latin typeface="Aptos" panose="020B0004020202020204" pitchFamily="34" charset="0"/>
            </a:endParaRPr>
          </a:p>
          <a:p>
            <a:pPr marL="285750" indent="-228600">
              <a:lnSpc>
                <a:spcPct val="90000"/>
              </a:lnSpc>
              <a:spcAft>
                <a:spcPts val="800"/>
              </a:spcAft>
              <a:buSzPts val="1000"/>
              <a:buFont typeface="Arial" panose="020B0604020202020204" pitchFamily="34" charset="0"/>
              <a:buChar char="•"/>
              <a:tabLst>
                <a:tab pos="914400" algn="l"/>
              </a:tabLst>
            </a:pPr>
            <a:r>
              <a:rPr lang="en-US" sz="2800" b="1" dirty="0">
                <a:solidFill>
                  <a:srgbClr val="0070C0"/>
                </a:solidFill>
                <a:effectLst/>
                <a:latin typeface="Aptos" panose="020B0004020202020204" pitchFamily="34" charset="0"/>
              </a:rPr>
              <a:t>Development of Care Plan</a:t>
            </a:r>
            <a:endParaRPr lang="en-US" sz="2800" b="1" dirty="0">
              <a:solidFill>
                <a:srgbClr val="0070C0"/>
              </a:solidFill>
              <a:latin typeface="Aptos" panose="020B0004020202020204" pitchFamily="34" charset="0"/>
            </a:endParaRPr>
          </a:p>
          <a:p>
            <a:pPr marL="285750" indent="-228600">
              <a:lnSpc>
                <a:spcPct val="90000"/>
              </a:lnSpc>
              <a:spcAft>
                <a:spcPts val="800"/>
              </a:spcAft>
              <a:buSzPts val="1000"/>
              <a:buFont typeface="Arial" panose="020B0604020202020204" pitchFamily="34" charset="0"/>
              <a:buChar char="•"/>
              <a:tabLst>
                <a:tab pos="914400" algn="l"/>
              </a:tabLst>
            </a:pPr>
            <a:r>
              <a:rPr lang="en-US" sz="2800" b="1" dirty="0">
                <a:solidFill>
                  <a:srgbClr val="0070C0"/>
                </a:solidFill>
                <a:effectLst/>
                <a:latin typeface="Aptos" panose="020B0004020202020204" pitchFamily="34" charset="0"/>
              </a:rPr>
              <a:t>Communication with Referring Providers</a:t>
            </a:r>
            <a:endParaRPr lang="en-US" sz="2800" b="1" dirty="0">
              <a:solidFill>
                <a:srgbClr val="0070C0"/>
              </a:solidFill>
              <a:latin typeface="Aptos" panose="020B0004020202020204" pitchFamily="34" charset="0"/>
            </a:endParaRPr>
          </a:p>
          <a:p>
            <a:pPr marL="285750" indent="-228600">
              <a:lnSpc>
                <a:spcPct val="90000"/>
              </a:lnSpc>
              <a:spcAft>
                <a:spcPts val="800"/>
              </a:spcAft>
              <a:buSzPts val="1000"/>
              <a:buFont typeface="Arial" panose="020B0604020202020204" pitchFamily="34" charset="0"/>
              <a:buChar char="•"/>
              <a:tabLst>
                <a:tab pos="914400" algn="l"/>
              </a:tabLst>
            </a:pPr>
            <a:r>
              <a:rPr lang="en-US" sz="2800" b="1" dirty="0">
                <a:solidFill>
                  <a:srgbClr val="0070C0"/>
                </a:solidFill>
                <a:effectLst/>
                <a:latin typeface="Aptos" panose="020B0004020202020204" pitchFamily="34" charset="0"/>
              </a:rPr>
              <a:t>Adjustment of Care Plan</a:t>
            </a:r>
            <a:endParaRPr lang="en-US" sz="2800" i="1" dirty="0">
              <a:latin typeface="Aptos" panose="020B0004020202020204" pitchFamily="34" charset="0"/>
            </a:endParaRPr>
          </a:p>
          <a:p>
            <a:pPr marL="57150">
              <a:lnSpc>
                <a:spcPct val="90000"/>
              </a:lnSpc>
              <a:spcAft>
                <a:spcPts val="800"/>
              </a:spcAft>
              <a:buSzPts val="1000"/>
              <a:tabLst>
                <a:tab pos="914400" algn="l"/>
              </a:tabLst>
            </a:pPr>
            <a:r>
              <a:rPr lang="en-US" sz="2800" i="1" dirty="0">
                <a:effectLst/>
                <a:latin typeface="Aptos" panose="020B0004020202020204" pitchFamily="34" charset="0"/>
              </a:rPr>
              <a:t>After the care manager creates the care plan, a dedicated </a:t>
            </a:r>
            <a:r>
              <a:rPr lang="en-US" sz="2800" b="1" i="1" dirty="0">
                <a:solidFill>
                  <a:srgbClr val="0070C0"/>
                </a:solidFill>
                <a:effectLst/>
                <a:latin typeface="Aptos" panose="020B0004020202020204" pitchFamily="34" charset="0"/>
              </a:rPr>
              <a:t>community health worker </a:t>
            </a:r>
            <a:r>
              <a:rPr lang="en-US" sz="2800" i="1" dirty="0">
                <a:effectLst/>
                <a:latin typeface="Aptos" panose="020B0004020202020204" pitchFamily="34" charset="0"/>
              </a:rPr>
              <a:t>is assigned to each enrolled family.</a:t>
            </a:r>
          </a:p>
        </p:txBody>
      </p:sp>
      <p:pic>
        <p:nvPicPr>
          <p:cNvPr id="9" name="Picture 8" descr="Top shot of a representation of networks with stick figures.">
            <a:extLst>
              <a:ext uri="{FF2B5EF4-FFF2-40B4-BE49-F238E27FC236}">
                <a16:creationId xmlns:a16="http://schemas.microsoft.com/office/drawing/2014/main" id="{67123DB1-41F7-F95E-980C-05E7D22C28B2}"/>
              </a:ext>
            </a:extLst>
          </p:cNvPr>
          <p:cNvPicPr>
            <a:picLocks noChangeAspect="1"/>
          </p:cNvPicPr>
          <p:nvPr/>
        </p:nvPicPr>
        <p:blipFill rotWithShape="1">
          <a:blip r:embed="rId3">
            <a:extLst>
              <a:ext uri="{28A0092B-C50C-407E-A947-70E740481C1C}">
                <a14:useLocalDpi xmlns:a14="http://schemas.microsoft.com/office/drawing/2010/main" val="0"/>
              </a:ext>
            </a:extLst>
          </a:blip>
          <a:srcRect l="38216" r="12642"/>
          <a:stretch/>
        </p:blipFill>
        <p:spPr>
          <a:xfrm>
            <a:off x="7324725" y="-10886"/>
            <a:ext cx="4867276"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151026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1BE3-C228-436B-B51A-E866D3F64688}"/>
              </a:ext>
            </a:extLst>
          </p:cNvPr>
          <p:cNvSpPr>
            <a:spLocks noGrp="1"/>
          </p:cNvSpPr>
          <p:nvPr>
            <p:ph type="title"/>
          </p:nvPr>
        </p:nvSpPr>
        <p:spPr>
          <a:xfrm>
            <a:off x="314325" y="328324"/>
            <a:ext cx="7010399" cy="1523999"/>
          </a:xfrm>
        </p:spPr>
        <p:txBody>
          <a:bodyPr vert="horz" lIns="91440" tIns="45720" rIns="91440" bIns="45720" rtlCol="0" anchor="ctr">
            <a:normAutofit/>
          </a:bodyPr>
          <a:lstStyle/>
          <a:p>
            <a:pPr marL="0" marR="0">
              <a:spcAft>
                <a:spcPts val="800"/>
              </a:spcAft>
            </a:pPr>
            <a:r>
              <a:rPr lang="en-US" dirty="0">
                <a:effectLst/>
              </a:rPr>
              <a:t>InCK Team: </a:t>
            </a:r>
            <a:br>
              <a:rPr lang="en-US" dirty="0">
                <a:effectLst/>
              </a:rPr>
            </a:br>
            <a:r>
              <a:rPr lang="en-US" dirty="0">
                <a:effectLst/>
              </a:rPr>
              <a:t>Navigate and Connect</a:t>
            </a:r>
          </a:p>
        </p:txBody>
      </p:sp>
      <p:sp>
        <p:nvSpPr>
          <p:cNvPr id="4" name="TextBox 3">
            <a:extLst>
              <a:ext uri="{FF2B5EF4-FFF2-40B4-BE49-F238E27FC236}">
                <a16:creationId xmlns:a16="http://schemas.microsoft.com/office/drawing/2014/main" id="{28E045DB-18DA-9844-882D-396B8D7E111F}"/>
              </a:ext>
            </a:extLst>
          </p:cNvPr>
          <p:cNvSpPr txBox="1"/>
          <p:nvPr/>
        </p:nvSpPr>
        <p:spPr>
          <a:xfrm>
            <a:off x="390526" y="1695450"/>
            <a:ext cx="5795670" cy="4834226"/>
          </a:xfrm>
          <a:prstGeom prst="rect">
            <a:avLst/>
          </a:prstGeom>
        </p:spPr>
        <p:txBody>
          <a:bodyPr vert="horz" lIns="91440" tIns="45720" rIns="91440" bIns="45720" rtlCol="0" anchor="ctr">
            <a:normAutofit/>
          </a:bodyPr>
          <a:lstStyle/>
          <a:p>
            <a:pPr marR="0" lvl="0">
              <a:lnSpc>
                <a:spcPct val="107000"/>
              </a:lnSpc>
              <a:spcBef>
                <a:spcPts val="0"/>
              </a:spcBef>
              <a:spcAft>
                <a:spcPts val="800"/>
              </a:spcAft>
              <a:buSzPts val="1000"/>
              <a:tabLst>
                <a:tab pos="457200" algn="l"/>
              </a:tabLst>
            </a:pPr>
            <a:r>
              <a:rPr lang="en-US" sz="2800" b="1" i="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Community Health Worker:</a:t>
            </a:r>
            <a:endParaRPr lang="en-US" sz="2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Resource Coordination</a:t>
            </a:r>
            <a:endParaRPr lang="en-US" sz="2800" b="1" kern="100" dirty="0">
              <a:solidFill>
                <a:srgbClr val="0070C0"/>
              </a:solidFill>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Symbol" panose="05050102010706020507" pitchFamily="18" charset="2"/>
              <a:buChar char=""/>
              <a:tabLst>
                <a:tab pos="914400" algn="l"/>
              </a:tabLs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Family Monitoring</a:t>
            </a:r>
          </a:p>
          <a:p>
            <a:pPr marR="0" lvl="1">
              <a:lnSpc>
                <a:spcPct val="107000"/>
              </a:lnSpc>
              <a:spcBef>
                <a:spcPts val="0"/>
              </a:spcBef>
              <a:spcAft>
                <a:spcPts val="800"/>
              </a:spcAft>
              <a:buSzPts val="1000"/>
              <a:tabLst>
                <a:tab pos="914400" algn="l"/>
              </a:tabLst>
            </a:pPr>
            <a:r>
              <a:rPr lang="en-US" sz="2800" b="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Community health workers </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provide ongoing support and connect families with necessary services.</a:t>
            </a:r>
          </a:p>
        </p:txBody>
      </p:sp>
      <p:pic>
        <p:nvPicPr>
          <p:cNvPr id="5" name="Picture 4" descr="Human figures made of card standing in circle holding hands">
            <a:extLst>
              <a:ext uri="{FF2B5EF4-FFF2-40B4-BE49-F238E27FC236}">
                <a16:creationId xmlns:a16="http://schemas.microsoft.com/office/drawing/2014/main" id="{0C3B244B-AA6B-8A9A-396B-75E926A12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724" y="0"/>
            <a:ext cx="4867276" cy="6858000"/>
          </a:xfrm>
          <a:prstGeom prst="rect">
            <a:avLst/>
          </a:prstGeom>
        </p:spPr>
      </p:pic>
    </p:spTree>
    <p:extLst>
      <p:ext uri="{BB962C8B-B14F-4D97-AF65-F5344CB8AC3E}">
        <p14:creationId xmlns:p14="http://schemas.microsoft.com/office/powerpoint/2010/main" val="1535366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E2C7AAA0F70948B03F956967B29D8D" ma:contentTypeVersion="20" ma:contentTypeDescription="Create a new document." ma:contentTypeScope="" ma:versionID="7279e7fed72a4cac9b3055aea70eb8bb">
  <xsd:schema xmlns:xsd="http://www.w3.org/2001/XMLSchema" xmlns:xs="http://www.w3.org/2001/XMLSchema" xmlns:p="http://schemas.microsoft.com/office/2006/metadata/properties" xmlns:ns2="efdeccc5-b186-4bff-a83b-300d44ff2c08" xmlns:ns3="71ce275e-063d-487c-88d3-1182362960af" targetNamespace="http://schemas.microsoft.com/office/2006/metadata/properties" ma:root="true" ma:fieldsID="1d0c4d75c36a5a2950d5632dacbc8126" ns2:_="" ns3:_="">
    <xsd:import namespace="efdeccc5-b186-4bff-a83b-300d44ff2c08"/>
    <xsd:import namespace="71ce275e-063d-487c-88d3-1182362960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deccc5-b186-4bff-a83b-300d44ff2c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50c768c-fadc-4544-8b77-ece96117be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ce275e-063d-487c-88d3-1182362960a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f7b50fc-0fed-473d-a3e6-54399b3027a5}" ma:internalName="TaxCatchAll" ma:showField="CatchAllData" ma:web="71ce275e-063d-487c-88d3-1182362960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E60E37-03C4-4F4F-AAB1-A77B9C222DA3}"/>
</file>

<file path=customXml/itemProps2.xml><?xml version="1.0" encoding="utf-8"?>
<ds:datastoreItem xmlns:ds="http://schemas.openxmlformats.org/officeDocument/2006/customXml" ds:itemID="{49AE4CB3-3FBE-4655-8950-DF503094D52D}"/>
</file>

<file path=docProps/app.xml><?xml version="1.0" encoding="utf-8"?>
<Properties xmlns="http://schemas.openxmlformats.org/officeDocument/2006/extended-properties" xmlns:vt="http://schemas.openxmlformats.org/officeDocument/2006/docPropsVTypes">
  <TotalTime>983</TotalTime>
  <Words>1555</Words>
  <Application>Microsoft Office PowerPoint</Application>
  <PresentationFormat>Widescreen</PresentationFormat>
  <Paragraphs>108</Paragraphs>
  <Slides>16</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Calibri Light</vt:lpstr>
      <vt:lpstr>Symbol</vt:lpstr>
      <vt:lpstr>Office Theme</vt:lpstr>
      <vt:lpstr>Partnership Council March 26th, 2024</vt:lpstr>
      <vt:lpstr>Agenda</vt:lpstr>
      <vt:lpstr>PowerPoint Presentation</vt:lpstr>
      <vt:lpstr>Family: Empowerment and Advocacy</vt:lpstr>
      <vt:lpstr>Benefits for Health</vt:lpstr>
      <vt:lpstr>Collaborative Care Approach</vt:lpstr>
      <vt:lpstr>Collaborative Care Approach</vt:lpstr>
      <vt:lpstr>InCK Team:  Navigate and Connect</vt:lpstr>
      <vt:lpstr>InCK Team:  Navigate and Connect</vt:lpstr>
      <vt:lpstr>InCK Team:  Navigate and Connect</vt:lpstr>
      <vt:lpstr>The Impact of InCK</vt:lpstr>
      <vt:lpstr>The Impact of InCK</vt:lpstr>
      <vt:lpstr>The Impact of InCK</vt:lpstr>
      <vt:lpstr>Questions/Discussion</vt:lpstr>
      <vt:lpstr>Partnership Council Revised Charter</vt:lpstr>
      <vt:lpstr>Next Steps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Q1 Updates</dc:title>
  <dc:creator>Kate Shamszad</dc:creator>
  <cp:lastModifiedBy>Kate Shamszad</cp:lastModifiedBy>
  <cp:revision>53</cp:revision>
  <dcterms:created xsi:type="dcterms:W3CDTF">2023-03-15T13:34:13Z</dcterms:created>
  <dcterms:modified xsi:type="dcterms:W3CDTF">2024-03-22T14:46:46Z</dcterms:modified>
</cp:coreProperties>
</file>